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Lst>
  <p:notesMasterIdLst>
    <p:notesMasterId r:id="rId114"/>
  </p:notesMasterIdLst>
  <p:sldIdLst>
    <p:sldId id="450" r:id="rId4"/>
    <p:sldId id="394" r:id="rId5"/>
    <p:sldId id="392" r:id="rId6"/>
    <p:sldId id="456" r:id="rId7"/>
    <p:sldId id="363" r:id="rId8"/>
    <p:sldId id="393" r:id="rId9"/>
    <p:sldId id="303" r:id="rId10"/>
    <p:sldId id="446" r:id="rId11"/>
    <p:sldId id="447" r:id="rId12"/>
    <p:sldId id="448" r:id="rId13"/>
    <p:sldId id="449" r:id="rId14"/>
    <p:sldId id="460" r:id="rId15"/>
    <p:sldId id="461" r:id="rId16"/>
    <p:sldId id="462" r:id="rId17"/>
    <p:sldId id="453" r:id="rId18"/>
    <p:sldId id="463" r:id="rId19"/>
    <p:sldId id="455" r:id="rId20"/>
    <p:sldId id="464" r:id="rId21"/>
    <p:sldId id="465" r:id="rId22"/>
    <p:sldId id="466" r:id="rId23"/>
    <p:sldId id="467" r:id="rId24"/>
    <p:sldId id="469" r:id="rId25"/>
    <p:sldId id="470" r:id="rId26"/>
    <p:sldId id="471" r:id="rId27"/>
    <p:sldId id="472" r:id="rId28"/>
    <p:sldId id="473" r:id="rId29"/>
    <p:sldId id="474" r:id="rId30"/>
    <p:sldId id="476" r:id="rId31"/>
    <p:sldId id="477" r:id="rId32"/>
    <p:sldId id="480" r:id="rId33"/>
    <p:sldId id="481" r:id="rId34"/>
    <p:sldId id="482" r:id="rId35"/>
    <p:sldId id="483" r:id="rId36"/>
    <p:sldId id="484" r:id="rId37"/>
    <p:sldId id="485" r:id="rId38"/>
    <p:sldId id="486" r:id="rId39"/>
    <p:sldId id="487"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 id="511" r:id="rId62"/>
    <p:sldId id="512" r:id="rId63"/>
    <p:sldId id="513" r:id="rId64"/>
    <p:sldId id="514" r:id="rId65"/>
    <p:sldId id="515" r:id="rId66"/>
    <p:sldId id="516" r:id="rId67"/>
    <p:sldId id="517" r:id="rId68"/>
    <p:sldId id="518" r:id="rId69"/>
    <p:sldId id="519" r:id="rId70"/>
    <p:sldId id="520" r:id="rId71"/>
    <p:sldId id="521" r:id="rId72"/>
    <p:sldId id="522" r:id="rId73"/>
    <p:sldId id="523" r:id="rId74"/>
    <p:sldId id="524" r:id="rId75"/>
    <p:sldId id="525" r:id="rId76"/>
    <p:sldId id="526" r:id="rId77"/>
    <p:sldId id="527" r:id="rId78"/>
    <p:sldId id="528" r:id="rId79"/>
    <p:sldId id="529" r:id="rId80"/>
    <p:sldId id="530" r:id="rId81"/>
    <p:sldId id="531" r:id="rId82"/>
    <p:sldId id="532" r:id="rId83"/>
    <p:sldId id="535" r:id="rId84"/>
    <p:sldId id="536" r:id="rId85"/>
    <p:sldId id="537" r:id="rId86"/>
    <p:sldId id="541" r:id="rId87"/>
    <p:sldId id="542" r:id="rId88"/>
    <p:sldId id="543" r:id="rId89"/>
    <p:sldId id="544" r:id="rId90"/>
    <p:sldId id="545" r:id="rId91"/>
    <p:sldId id="546" r:id="rId92"/>
    <p:sldId id="547" r:id="rId93"/>
    <p:sldId id="548" r:id="rId94"/>
    <p:sldId id="549" r:id="rId95"/>
    <p:sldId id="550" r:id="rId96"/>
    <p:sldId id="551" r:id="rId97"/>
    <p:sldId id="552" r:id="rId98"/>
    <p:sldId id="553" r:id="rId99"/>
    <p:sldId id="554" r:id="rId100"/>
    <p:sldId id="555" r:id="rId101"/>
    <p:sldId id="556" r:id="rId102"/>
    <p:sldId id="557" r:id="rId103"/>
    <p:sldId id="558" r:id="rId104"/>
    <p:sldId id="559" r:id="rId105"/>
    <p:sldId id="560" r:id="rId106"/>
    <p:sldId id="561" r:id="rId107"/>
    <p:sldId id="562" r:id="rId108"/>
    <p:sldId id="563" r:id="rId109"/>
    <p:sldId id="457" r:id="rId110"/>
    <p:sldId id="458" r:id="rId111"/>
    <p:sldId id="454" r:id="rId112"/>
    <p:sldId id="451"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A866-C336-4162-9534-B06688F538DB}" type="datetimeFigureOut">
              <a:rPr lang="en-GB" smtClean="0"/>
              <a:t>02/09/2024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A04CA-1AB3-476E-AC7D-D95E7F6A58BB}" type="slidenum">
              <a:rPr lang="en-GB" smtClean="0"/>
              <a:t>‹#›</a:t>
            </a:fld>
            <a:endParaRPr lang="en-GB"/>
          </a:p>
        </p:txBody>
      </p:sp>
    </p:spTree>
    <p:extLst>
      <p:ext uri="{BB962C8B-B14F-4D97-AF65-F5344CB8AC3E}">
        <p14:creationId xmlns:p14="http://schemas.microsoft.com/office/powerpoint/2010/main" val="136057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B6A04CA-1AB3-476E-AC7D-D95E7F6A58BB}" type="slidenum">
              <a:rPr lang="en-GB" smtClean="0"/>
              <a:t>107</a:t>
            </a:fld>
            <a:endParaRPr lang="en-GB"/>
          </a:p>
        </p:txBody>
      </p:sp>
    </p:spTree>
    <p:extLst>
      <p:ext uri="{BB962C8B-B14F-4D97-AF65-F5344CB8AC3E}">
        <p14:creationId xmlns:p14="http://schemas.microsoft.com/office/powerpoint/2010/main" val="60744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B6A04CA-1AB3-476E-AC7D-D95E7F6A58BB}" type="slidenum">
              <a:rPr lang="en-GB" smtClean="0"/>
              <a:t>108</a:t>
            </a:fld>
            <a:endParaRPr lang="en-GB"/>
          </a:p>
        </p:txBody>
      </p:sp>
    </p:spTree>
    <p:extLst>
      <p:ext uri="{BB962C8B-B14F-4D97-AF65-F5344CB8AC3E}">
        <p14:creationId xmlns:p14="http://schemas.microsoft.com/office/powerpoint/2010/main" val="378055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7B96-9D4F-EBB6-19BC-EE92B33B0E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7D94C7-E90F-8A3E-4256-ADE14AE33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C3524B5-0B06-AB21-FFCA-86B7781FE026}"/>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C92E6A92-5683-DFAA-190F-EB57F5F0A6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7BF6CC-0C90-04FB-4347-BE28996564B8}"/>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382779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89A5-7C05-9AD1-D81A-8FA7E204582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B0C452-075B-5014-1EAE-979FA918B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03656B-D9A9-6FD4-A47A-4D7C179AFAFF}"/>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056D6FF4-429D-0E98-EB05-CF992D6A65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3F5D8-131D-5DB5-D43F-EECE8E0DADC9}"/>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403635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85BB1-7AD4-BEE9-FD07-82D87665C0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6EA0D0E-ACBE-CAD3-1068-8FCE79DF3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F65E3D-43A2-D25E-104D-33CEB5492A71}"/>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B4448C6C-BE23-390B-9ED7-329D78552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7362E9-EB9E-1BB2-7733-39658E98BA73}"/>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631380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p>
        </p:txBody>
      </p:sp>
      <p:sp>
        <p:nvSpPr>
          <p:cNvPr id="4" name="Date Placeholder 3"/>
          <p:cNvSpPr>
            <a:spLocks noGrp="1"/>
          </p:cNvSpPr>
          <p:nvPr>
            <p:ph type="dt" sz="half" idx="10"/>
          </p:nvPr>
        </p:nvSpPr>
        <p:spPr/>
        <p:txBody>
          <a:bodyPr/>
          <a:lstStyle/>
          <a:p>
            <a:fld id="{5E1FEEEE-0B34-4D32-8904-856DF342FDF9}"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2260322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EEEE-0B34-4D32-8904-856DF342FDF9}"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1379601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1FEEEE-0B34-4D32-8904-856DF342FDF9}"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686009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1FEEEE-0B34-4D32-8904-856DF342FDF9}"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351173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FEEEE-0B34-4D32-8904-856DF342FDF9}" type="datetimeFigureOut">
              <a:rPr lang="en-US" smtClean="0"/>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2566883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FEEEE-0B34-4D32-8904-856DF342FDF9}" type="datetimeFigureOut">
              <a:rPr lang="en-US" smtClean="0"/>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665281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FEEEE-0B34-4D32-8904-856DF342FDF9}" type="datetimeFigureOut">
              <a:rPr lang="en-US" smtClean="0"/>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3539768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1FEEEE-0B34-4D32-8904-856DF342FDF9}"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220264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6ED7-2AD9-4F27-CC99-5DCDF8F596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1BA1A3-F943-A3A3-DFFD-EA8C771C16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A59F08-9F23-FCA2-8628-B2F0C95CC46E}"/>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237915B3-A14C-F09E-4AA7-8C596ADFBC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1A3EA0-669A-61DA-7C2E-8BEFBE361B6C}"/>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121088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1FEEEE-0B34-4D32-8904-856DF342FDF9}"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5414117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EEEE-0B34-4D32-8904-856DF342FDF9}"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2280865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EEEE-0B34-4D32-8904-856DF342FDF9}"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9E138-3AE0-404F-9C11-06020B216A00}" type="slidenum">
              <a:rPr lang="en-US" smtClean="0"/>
              <a:t>‹#›</a:t>
            </a:fld>
            <a:endParaRPr lang="en-US"/>
          </a:p>
        </p:txBody>
      </p:sp>
    </p:spTree>
    <p:extLst>
      <p:ext uri="{BB962C8B-B14F-4D97-AF65-F5344CB8AC3E}">
        <p14:creationId xmlns:p14="http://schemas.microsoft.com/office/powerpoint/2010/main" val="8409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32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1800" cap="all" baseline="0">
                <a:solidFill>
                  <a:schemeClr val="tx2"/>
                </a:solidFill>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11"/>
          </p:nvPr>
        </p:nvSpPr>
        <p:spPr>
          <a:xfrm>
            <a:off x="1876425" y="5410202"/>
            <a:ext cx="5124887" cy="365125"/>
          </a:xfrm>
        </p:spPr>
        <p:txBody>
          <a:bodyPr/>
          <a:lstStyle/>
          <a:p>
            <a:pPr defTabSz="411480"/>
            <a:endParaRPr lang="en-ZA">
              <a:solidFill>
                <a:prstClr val="white">
                  <a:tint val="75000"/>
                </a:prstClr>
              </a:solidFill>
            </a:endParaRPr>
          </a:p>
        </p:txBody>
      </p:sp>
      <p:sp>
        <p:nvSpPr>
          <p:cNvPr id="6" name="Slide Number Placeholder 5"/>
          <p:cNvSpPr>
            <a:spLocks noGrp="1"/>
          </p:cNvSpPr>
          <p:nvPr>
            <p:ph type="sldNum" sz="quarter" idx="12"/>
          </p:nvPr>
        </p:nvSpPr>
        <p:spPr>
          <a:xfrm>
            <a:off x="9896913" y="5410201"/>
            <a:ext cx="771089" cy="365125"/>
          </a:xfrm>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760112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11"/>
          </p:nvPr>
        </p:nvSpPr>
        <p:spPr/>
        <p:txBody>
          <a:bodyPr/>
          <a:lstStyle/>
          <a:p>
            <a:pPr defTabSz="411480"/>
            <a:endParaRPr lang="en-ZA">
              <a:solidFill>
                <a:prstClr val="white">
                  <a:tint val="75000"/>
                </a:prstClr>
              </a:solidFill>
            </a:endParaRPr>
          </a:p>
        </p:txBody>
      </p:sp>
      <p:sp>
        <p:nvSpPr>
          <p:cNvPr id="6" name="Slide Number Placeholder 5"/>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558886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8"/>
            <a:ext cx="9906000" cy="2852737"/>
          </a:xfrm>
        </p:spPr>
        <p:txBody>
          <a:bodyPr anchor="b">
            <a:normAutofit/>
          </a:bodyPr>
          <a:lstStyle>
            <a:lvl1pPr>
              <a:defRPr sz="324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620" cap="all" baseline="0">
                <a:solidFill>
                  <a:schemeClr val="tx1">
                    <a:tint val="75000"/>
                  </a:schemeClr>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11"/>
          </p:nvPr>
        </p:nvSpPr>
        <p:spPr/>
        <p:txBody>
          <a:bodyPr/>
          <a:lstStyle/>
          <a:p>
            <a:pPr defTabSz="411480"/>
            <a:endParaRPr lang="en-ZA">
              <a:solidFill>
                <a:prstClr val="white">
                  <a:tint val="75000"/>
                </a:prstClr>
              </a:solidFill>
            </a:endParaRPr>
          </a:p>
        </p:txBody>
      </p:sp>
      <p:sp>
        <p:nvSpPr>
          <p:cNvPr id="6" name="Slide Number Placeholder 5"/>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124408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8567250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7"/>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7"/>
            <a:ext cx="4649783" cy="823912"/>
          </a:xfrm>
        </p:spPr>
        <p:txBody>
          <a:bodyPr anchor="b"/>
          <a:lstStyle>
            <a:lvl1pPr marL="0" indent="0">
              <a:lnSpc>
                <a:spcPct val="90000"/>
              </a:lnSpc>
              <a:buNone/>
              <a:defRPr sz="216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6"/>
            <a:ext cx="4646603" cy="823912"/>
          </a:xfrm>
        </p:spPr>
        <p:txBody>
          <a:bodyPr anchor="b"/>
          <a:lstStyle>
            <a:lvl1pPr marL="0" indent="0">
              <a:lnSpc>
                <a:spcPct val="90000"/>
              </a:lnSpc>
              <a:buNone/>
              <a:defRPr sz="216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6" name="Content Placeholder 5"/>
          <p:cNvSpPr>
            <a:spLocks noGrp="1"/>
          </p:cNvSpPr>
          <p:nvPr>
            <p:ph sz="quarter" idx="4"/>
          </p:nvPr>
        </p:nvSpPr>
        <p:spPr>
          <a:xfrm>
            <a:off x="6172200"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8" name="Footer Placeholder 7"/>
          <p:cNvSpPr>
            <a:spLocks noGrp="1"/>
          </p:cNvSpPr>
          <p:nvPr>
            <p:ph type="ftr" sz="quarter" idx="11"/>
          </p:nvPr>
        </p:nvSpPr>
        <p:spPr/>
        <p:txBody>
          <a:bodyPr/>
          <a:lstStyle/>
          <a:p>
            <a:pPr defTabSz="411480"/>
            <a:endParaRPr lang="en-ZA">
              <a:solidFill>
                <a:prstClr val="white">
                  <a:tint val="75000"/>
                </a:prstClr>
              </a:solidFill>
            </a:endParaRPr>
          </a:p>
        </p:txBody>
      </p:sp>
      <p:sp>
        <p:nvSpPr>
          <p:cNvPr id="9" name="Slide Number Placeholder 8"/>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4111488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4" name="Footer Placeholder 3"/>
          <p:cNvSpPr>
            <a:spLocks noGrp="1"/>
          </p:cNvSpPr>
          <p:nvPr>
            <p:ph type="ftr" sz="quarter" idx="11"/>
          </p:nvPr>
        </p:nvSpPr>
        <p:spPr/>
        <p:txBody>
          <a:bodyPr/>
          <a:lstStyle/>
          <a:p>
            <a:pPr defTabSz="411480"/>
            <a:endParaRPr lang="en-ZA">
              <a:solidFill>
                <a:prstClr val="white">
                  <a:tint val="75000"/>
                </a:prstClr>
              </a:solidFill>
            </a:endParaRPr>
          </a:p>
        </p:txBody>
      </p:sp>
      <p:sp>
        <p:nvSpPr>
          <p:cNvPr id="5" name="Slide Number Placeholder 4"/>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2260302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3" name="Footer Placeholder 2"/>
          <p:cNvSpPr>
            <a:spLocks noGrp="1"/>
          </p:cNvSpPr>
          <p:nvPr>
            <p:ph type="ftr" sz="quarter" idx="11"/>
          </p:nvPr>
        </p:nvSpPr>
        <p:spPr/>
        <p:txBody>
          <a:bodyPr/>
          <a:lstStyle/>
          <a:p>
            <a:pPr defTabSz="411480"/>
            <a:endParaRPr lang="en-ZA">
              <a:solidFill>
                <a:prstClr val="white">
                  <a:tint val="75000"/>
                </a:prstClr>
              </a:solidFill>
            </a:endParaRPr>
          </a:p>
        </p:txBody>
      </p:sp>
      <p:sp>
        <p:nvSpPr>
          <p:cNvPr id="4" name="Slide Number Placeholder 3"/>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351945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3319-53F7-1E2E-C5C3-A883F50BE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B7608FB-004B-F873-C284-E083743DFE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65C4C-5A6A-4A3F-40CC-C89649301843}"/>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19C89209-A0B0-7720-2668-564239D65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A0ADE9-B427-0065-0AFF-DD9CA04035CA}"/>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1029561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6" y="609601"/>
            <a:ext cx="3856037" cy="1639884"/>
          </a:xfrm>
        </p:spPr>
        <p:txBody>
          <a:bodyPr anchor="b"/>
          <a:lstStyle>
            <a:lvl1pPr>
              <a:defRPr sz="2880"/>
            </a:lvl1pPr>
          </a:lstStyle>
          <a:p>
            <a:r>
              <a:rPr lang="en-US"/>
              <a:t>Click to edit Master title style</a:t>
            </a:r>
            <a:endParaRPr lang="en-US" dirty="0"/>
          </a:p>
        </p:txBody>
      </p:sp>
      <p:sp>
        <p:nvSpPr>
          <p:cNvPr id="3" name="Content Placeholder 2"/>
          <p:cNvSpPr>
            <a:spLocks noGrp="1"/>
          </p:cNvSpPr>
          <p:nvPr>
            <p:ph idx="1"/>
          </p:nvPr>
        </p:nvSpPr>
        <p:spPr>
          <a:xfrm>
            <a:off x="5156201"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6" y="2249486"/>
            <a:ext cx="3856037" cy="3541714"/>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453750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2"/>
            <a:ext cx="3666691"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141411" y="2249486"/>
            <a:ext cx="5934511" cy="3541714"/>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335192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4304664"/>
            <a:ext cx="9912355" cy="819355"/>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7"/>
            <a:ext cx="9912355"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88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5" y="5124021"/>
            <a:ext cx="9910859" cy="682472"/>
          </a:xfrm>
        </p:spPr>
        <p:txBody>
          <a:bodyPr>
            <a:normAutofit/>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739482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609600"/>
            <a:ext cx="9905955" cy="3429000"/>
          </a:xfrm>
        </p:spPr>
        <p:txBody>
          <a:bodyPr anchor="ctr">
            <a:normAutofit/>
          </a:bodyPr>
          <a:lstStyle>
            <a:lvl1pPr>
              <a:defRPr sz="324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2953792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30"/>
          </a:xfrm>
        </p:spPr>
        <p:txBody>
          <a:bodyPr anchor="ctr">
            <a:normAutofit/>
          </a:bodyPr>
          <a:lstStyle>
            <a:lvl1pPr>
              <a:defRPr sz="324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26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4" name="Text Placeholder 3"/>
          <p:cNvSpPr>
            <a:spLocks noGrp="1"/>
          </p:cNvSpPr>
          <p:nvPr>
            <p:ph type="body" sz="half" idx="2"/>
          </p:nvPr>
        </p:nvSpPr>
        <p:spPr>
          <a:xfrm>
            <a:off x="1141411" y="4309920"/>
            <a:ext cx="9906003" cy="1489496"/>
          </a:xfrm>
        </p:spPr>
        <p:txBody>
          <a:bodyPr anchor="ctr">
            <a:normAutofit/>
          </a:bodyPr>
          <a:lstStyle>
            <a:lvl1pPr marL="0" indent="0">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
        <p:nvSpPr>
          <p:cNvPr id="60" name="TextBox 59"/>
          <p:cNvSpPr txBox="1"/>
          <p:nvPr/>
        </p:nvSpPr>
        <p:spPr>
          <a:xfrm>
            <a:off x="903512" y="732394"/>
            <a:ext cx="609600" cy="584776"/>
          </a:xfrm>
          <a:prstGeom prst="rect">
            <a:avLst/>
          </a:prstGeom>
        </p:spPr>
        <p:txBody>
          <a:bodyPr vert="horz" lIns="82296" tIns="41148" rIns="82296" bIns="41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11480"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Tw Cen MT" panose="020B0602020104020603"/>
                <a:ea typeface="+mj-ea"/>
              </a:rPr>
              <a:t>“</a:t>
            </a:r>
          </a:p>
        </p:txBody>
      </p:sp>
      <p:sp>
        <p:nvSpPr>
          <p:cNvPr id="61" name="TextBox 60"/>
          <p:cNvSpPr txBox="1"/>
          <p:nvPr/>
        </p:nvSpPr>
        <p:spPr>
          <a:xfrm>
            <a:off x="10537371" y="2764973"/>
            <a:ext cx="609600" cy="584776"/>
          </a:xfrm>
          <a:prstGeom prst="rect">
            <a:avLst/>
          </a:prstGeom>
        </p:spPr>
        <p:txBody>
          <a:bodyPr vert="horz" lIns="82296" tIns="41148" rIns="82296" bIns="41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11480" rtl="0" eaLnBrk="1" fontAlgn="auto" latinLnBrk="0" hangingPunct="1">
              <a:lnSpc>
                <a:spcPct val="100000"/>
              </a:lnSpc>
              <a:spcBef>
                <a:spcPct val="0"/>
              </a:spcBef>
              <a:spcAft>
                <a:spcPts val="0"/>
              </a:spcAft>
              <a:buClrTx/>
              <a:buSzTx/>
              <a:buFontTx/>
              <a:buNone/>
              <a:tabLst/>
              <a:defRPr/>
            </a:pPr>
            <a:r>
              <a:rPr kumimoji="0" lang="en-US" sz="7200" b="0" i="0" u="none" strike="noStrike" kern="1200" cap="all" spc="0" normalizeH="0" baseline="0" noProof="0" dirty="0">
                <a:ln w="3175" cmpd="sng">
                  <a:noFill/>
                </a:ln>
                <a:solidFill>
                  <a:prstClr val="white"/>
                </a:solidFill>
                <a:effectLst/>
                <a:uLnTx/>
                <a:uFillTx/>
                <a:latin typeface="Tw Cen MT" panose="020B0602020104020603"/>
                <a:ea typeface="+mj-ea"/>
              </a:rPr>
              <a:t>”</a:t>
            </a:r>
          </a:p>
        </p:txBody>
      </p:sp>
    </p:spTree>
    <p:extLst>
      <p:ext uri="{BB962C8B-B14F-4D97-AF65-F5344CB8AC3E}">
        <p14:creationId xmlns:p14="http://schemas.microsoft.com/office/powerpoint/2010/main" val="1569610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2134042"/>
            <a:ext cx="9906001" cy="2511835"/>
          </a:xfrm>
        </p:spPr>
        <p:txBody>
          <a:bodyPr anchor="b">
            <a:normAutofit/>
          </a:bodyPr>
          <a:lstStyle>
            <a:lvl1pPr>
              <a:defRPr sz="324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6"/>
            <a:ext cx="9904505" cy="1140644"/>
          </a:xfrm>
        </p:spPr>
        <p:txBody>
          <a:bodyPr anchor="t">
            <a:normAutofit/>
          </a:bodyPr>
          <a:lstStyle>
            <a:lvl1pPr marL="0" indent="0">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6" name="Footer Placeholder 5"/>
          <p:cNvSpPr>
            <a:spLocks noGrp="1"/>
          </p:cNvSpPr>
          <p:nvPr>
            <p:ph type="ftr" sz="quarter" idx="11"/>
          </p:nvPr>
        </p:nvSpPr>
        <p:spPr/>
        <p:txBody>
          <a:bodyPr/>
          <a:lstStyle/>
          <a:p>
            <a:pPr defTabSz="411480"/>
            <a:endParaRPr lang="en-ZA">
              <a:solidFill>
                <a:prstClr val="white">
                  <a:tint val="75000"/>
                </a:prstClr>
              </a:solidFill>
            </a:endParaRPr>
          </a:p>
        </p:txBody>
      </p:sp>
      <p:sp>
        <p:nvSpPr>
          <p:cNvPr id="7" name="Slide Number Placeholder 6"/>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2969704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4" y="609600"/>
            <a:ext cx="99059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1" y="2674463"/>
            <a:ext cx="3196899" cy="685800"/>
          </a:xfrm>
        </p:spPr>
        <p:txBody>
          <a:bodyPr anchor="b">
            <a:noAutofit/>
          </a:bodyPr>
          <a:lstStyle>
            <a:lvl1pPr marL="0" indent="0">
              <a:lnSpc>
                <a:spcPct val="90000"/>
              </a:lnSpc>
              <a:buNone/>
              <a:defRPr sz="216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8" name="Text Placeholder 3"/>
          <p:cNvSpPr>
            <a:spLocks noGrp="1"/>
          </p:cNvSpPr>
          <p:nvPr>
            <p:ph type="body" sz="half" idx="15"/>
          </p:nvPr>
        </p:nvSpPr>
        <p:spPr>
          <a:xfrm>
            <a:off x="1127919" y="3360263"/>
            <a:ext cx="3208735" cy="2430936"/>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9" name="Text Placeholder 4"/>
          <p:cNvSpPr>
            <a:spLocks noGrp="1"/>
          </p:cNvSpPr>
          <p:nvPr>
            <p:ph type="body" sz="quarter" idx="3"/>
          </p:nvPr>
        </p:nvSpPr>
        <p:spPr>
          <a:xfrm>
            <a:off x="4514768" y="2677636"/>
            <a:ext cx="3184385" cy="685800"/>
          </a:xfrm>
        </p:spPr>
        <p:txBody>
          <a:bodyPr anchor="b">
            <a:noAutofit/>
          </a:bodyPr>
          <a:lstStyle>
            <a:lvl1pPr marL="0" indent="0">
              <a:lnSpc>
                <a:spcPct val="90000"/>
              </a:lnSpc>
              <a:buNone/>
              <a:defRPr sz="216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10" name="Text Placeholder 3"/>
          <p:cNvSpPr>
            <a:spLocks noGrp="1"/>
          </p:cNvSpPr>
          <p:nvPr>
            <p:ph type="body" sz="half" idx="16"/>
          </p:nvPr>
        </p:nvSpPr>
        <p:spPr>
          <a:xfrm>
            <a:off x="4504214" y="3363436"/>
            <a:ext cx="3195831" cy="2430936"/>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11" name="Text Placeholder 4"/>
          <p:cNvSpPr>
            <a:spLocks noGrp="1"/>
          </p:cNvSpPr>
          <p:nvPr>
            <p:ph type="body" sz="quarter" idx="13"/>
          </p:nvPr>
        </p:nvSpPr>
        <p:spPr>
          <a:xfrm>
            <a:off x="7852443" y="2674463"/>
            <a:ext cx="3194968" cy="685800"/>
          </a:xfrm>
        </p:spPr>
        <p:txBody>
          <a:bodyPr anchor="b">
            <a:noAutofit/>
          </a:bodyPr>
          <a:lstStyle>
            <a:lvl1pPr marL="0" indent="0">
              <a:lnSpc>
                <a:spcPct val="90000"/>
              </a:lnSpc>
              <a:buNone/>
              <a:defRPr sz="216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12" name="Text Placeholder 3"/>
          <p:cNvSpPr>
            <a:spLocks noGrp="1"/>
          </p:cNvSpPr>
          <p:nvPr>
            <p:ph type="body" sz="half" idx="17"/>
          </p:nvPr>
        </p:nvSpPr>
        <p:spPr>
          <a:xfrm>
            <a:off x="7852443" y="3360263"/>
            <a:ext cx="3194968" cy="2430936"/>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3" name="Date Placeholder 2"/>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4" name="Footer Placeholder 3"/>
          <p:cNvSpPr>
            <a:spLocks noGrp="1"/>
          </p:cNvSpPr>
          <p:nvPr>
            <p:ph type="ftr" sz="quarter" idx="11"/>
          </p:nvPr>
        </p:nvSpPr>
        <p:spPr/>
        <p:txBody>
          <a:bodyPr/>
          <a:lstStyle/>
          <a:p>
            <a:pPr defTabSz="411480"/>
            <a:endParaRPr lang="en-ZA">
              <a:solidFill>
                <a:prstClr val="white">
                  <a:tint val="75000"/>
                </a:prstClr>
              </a:solidFill>
            </a:endParaRPr>
          </a:p>
        </p:txBody>
      </p:sp>
      <p:sp>
        <p:nvSpPr>
          <p:cNvPr id="5" name="Slide Number Placeholder 4"/>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081274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3"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180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180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3" name="Picture Placeholder 2"/>
          <p:cNvSpPr>
            <a:spLocks noGrp="1" noChangeAspect="1"/>
          </p:cNvSpPr>
          <p:nvPr>
            <p:ph type="pic" idx="21"/>
          </p:nvPr>
        </p:nvSpPr>
        <p:spPr>
          <a:xfrm>
            <a:off x="4489054"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25" name="Text Placeholder 4"/>
          <p:cNvSpPr>
            <a:spLocks noGrp="1"/>
          </p:cNvSpPr>
          <p:nvPr>
            <p:ph type="body" sz="quarter" idx="13"/>
          </p:nvPr>
        </p:nvSpPr>
        <p:spPr>
          <a:xfrm>
            <a:off x="7852568" y="4404595"/>
            <a:ext cx="3190741" cy="576262"/>
          </a:xfrm>
        </p:spPr>
        <p:txBody>
          <a:bodyPr anchor="b">
            <a:noAutofit/>
          </a:bodyPr>
          <a:lstStyle>
            <a:lvl1pPr marL="0" indent="0">
              <a:lnSpc>
                <a:spcPct val="90000"/>
              </a:lnSpc>
              <a:buNone/>
              <a:defRPr sz="1800" b="0" cap="all" baseline="0">
                <a:solidFill>
                  <a:schemeClr val="tx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3" y="4980854"/>
            <a:ext cx="3194968" cy="810346"/>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3" name="Date Placeholder 2"/>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4" name="Footer Placeholder 3"/>
          <p:cNvSpPr>
            <a:spLocks noGrp="1"/>
          </p:cNvSpPr>
          <p:nvPr>
            <p:ph type="ftr" sz="quarter" idx="11"/>
          </p:nvPr>
        </p:nvSpPr>
        <p:spPr/>
        <p:txBody>
          <a:bodyPr/>
          <a:lstStyle/>
          <a:p>
            <a:pPr defTabSz="411480"/>
            <a:endParaRPr lang="en-ZA">
              <a:solidFill>
                <a:prstClr val="white">
                  <a:tint val="75000"/>
                </a:prstClr>
              </a:solidFill>
            </a:endParaRPr>
          </a:p>
        </p:txBody>
      </p:sp>
      <p:sp>
        <p:nvSpPr>
          <p:cNvPr id="5" name="Slide Number Placeholder 4"/>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927378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11"/>
          </p:nvPr>
        </p:nvSpPr>
        <p:spPr/>
        <p:txBody>
          <a:bodyPr/>
          <a:lstStyle/>
          <a:p>
            <a:pPr defTabSz="411480"/>
            <a:endParaRPr lang="en-ZA">
              <a:solidFill>
                <a:prstClr val="white">
                  <a:tint val="75000"/>
                </a:prstClr>
              </a:solidFill>
            </a:endParaRPr>
          </a:p>
        </p:txBody>
      </p:sp>
      <p:sp>
        <p:nvSpPr>
          <p:cNvPr id="6" name="Slide Number Placeholder 5"/>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133974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1"/>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1"/>
            <a:ext cx="7748591"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11"/>
          </p:nvPr>
        </p:nvSpPr>
        <p:spPr/>
        <p:txBody>
          <a:bodyPr/>
          <a:lstStyle/>
          <a:p>
            <a:pPr defTabSz="411480"/>
            <a:endParaRPr lang="en-ZA">
              <a:solidFill>
                <a:prstClr val="white">
                  <a:tint val="75000"/>
                </a:prstClr>
              </a:solidFill>
            </a:endParaRPr>
          </a:p>
        </p:txBody>
      </p:sp>
      <p:sp>
        <p:nvSpPr>
          <p:cNvPr id="6" name="Slide Number Placeholder 5"/>
          <p:cNvSpPr>
            <a:spLocks noGrp="1"/>
          </p:cNvSpPr>
          <p:nvPr>
            <p:ph type="sldNum" sz="quarter" idx="12"/>
          </p:nvPr>
        </p:nvSpPr>
        <p:spPr/>
        <p:txBody>
          <a:body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59801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CC82-FD3D-4067-3F45-3B18AE7432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E66C81-7348-27EC-7663-AE68A87EDC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B44F1C8-8EFC-6CD7-C388-8E23E6B5F5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463F30-D305-C629-DB41-6297FDBA74C0}"/>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6" name="Footer Placeholder 5">
            <a:extLst>
              <a:ext uri="{FF2B5EF4-FFF2-40B4-BE49-F238E27FC236}">
                <a16:creationId xmlns:a16="http://schemas.microsoft.com/office/drawing/2014/main" id="{8CEAE764-FA77-F65A-D8FF-1023270364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50C5C6-B63D-0D10-80E6-E113029C01CC}"/>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287681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9B91-7B7D-5ACE-61AD-4C0D29DCA0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3D0546B-85A8-7DF0-D33D-00BF04AE8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F3CEF6-93EF-4D3B-2C0C-2A09AFBABA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924B55-38EF-A4D6-C60C-6C0A41F7C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B9AE81-06D7-3CE2-BD01-8D8AD1F3E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A1C0F2-A346-4F38-6C23-D67F576F57E6}"/>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8" name="Footer Placeholder 7">
            <a:extLst>
              <a:ext uri="{FF2B5EF4-FFF2-40B4-BE49-F238E27FC236}">
                <a16:creationId xmlns:a16="http://schemas.microsoft.com/office/drawing/2014/main" id="{F70FB6BC-5595-1612-5F4A-4640DED0536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E22373-FA0B-F5BE-84DF-8E21B5486C96}"/>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862995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2BA5-3D5D-F3B4-1EDB-9463D6DC817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7AF35DB-A955-E531-63B1-62DB5D5C8D81}"/>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4" name="Footer Placeholder 3">
            <a:extLst>
              <a:ext uri="{FF2B5EF4-FFF2-40B4-BE49-F238E27FC236}">
                <a16:creationId xmlns:a16="http://schemas.microsoft.com/office/drawing/2014/main" id="{80B4E171-5520-2653-702B-E1F936E193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D0A23E9-8212-CD78-8359-9D3C8439C9FB}"/>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3830859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32E65-28FB-9384-E639-44CC0204175B}"/>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3" name="Footer Placeholder 2">
            <a:extLst>
              <a:ext uri="{FF2B5EF4-FFF2-40B4-BE49-F238E27FC236}">
                <a16:creationId xmlns:a16="http://schemas.microsoft.com/office/drawing/2014/main" id="{2BA313DF-2C15-0FA7-1484-828D42DB6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F831FA7-1C62-6B1B-9058-1BB43E9A1B62}"/>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146207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EA13-F20E-276B-BEF4-63E1B3A01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8CFE4F4-D16F-73DB-40EA-17A8FD0AF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13784E-E26E-6DD2-A765-337AB0530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026CF-5FBA-3348-A098-509A85CD652E}"/>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6" name="Footer Placeholder 5">
            <a:extLst>
              <a:ext uri="{FF2B5EF4-FFF2-40B4-BE49-F238E27FC236}">
                <a16:creationId xmlns:a16="http://schemas.microsoft.com/office/drawing/2014/main" id="{11F5E3F4-B0E8-5DE3-F2AB-31C5A0BDC3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0F3AD8-46F5-82F2-F0DA-795B479BF156}"/>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3755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701B-B852-244B-07B1-56F812027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1ED6625-F4CB-BF6B-EFD7-78EA12BA0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438F3B2-50BA-5DDC-D7B9-234A4A480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B87B0-8185-9C9F-2CBE-E2D3D03E2CD4}"/>
              </a:ext>
            </a:extLst>
          </p:cNvPr>
          <p:cNvSpPr>
            <a:spLocks noGrp="1"/>
          </p:cNvSpPr>
          <p:nvPr>
            <p:ph type="dt" sz="half" idx="10"/>
          </p:nvPr>
        </p:nvSpPr>
        <p:spPr/>
        <p:txBody>
          <a:bodyPr/>
          <a:lstStyle/>
          <a:p>
            <a:fld id="{9C310EB6-61B4-4BF9-BDB4-BE5A6107DC4D}" type="datetimeFigureOut">
              <a:rPr lang="en-GB" smtClean="0"/>
              <a:t>02/09/2024</a:t>
            </a:fld>
            <a:endParaRPr lang="en-GB"/>
          </a:p>
        </p:txBody>
      </p:sp>
      <p:sp>
        <p:nvSpPr>
          <p:cNvPr id="6" name="Footer Placeholder 5">
            <a:extLst>
              <a:ext uri="{FF2B5EF4-FFF2-40B4-BE49-F238E27FC236}">
                <a16:creationId xmlns:a16="http://schemas.microsoft.com/office/drawing/2014/main" id="{9DDE0FE8-30A4-E28A-B26B-694DE4E621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41BD2-8259-1F63-97EA-26DA91BD4746}"/>
              </a:ext>
            </a:extLst>
          </p:cNvPr>
          <p:cNvSpPr>
            <a:spLocks noGrp="1"/>
          </p:cNvSpPr>
          <p:nvPr>
            <p:ph type="sldNum" sz="quarter" idx="12"/>
          </p:nvPr>
        </p:nvSpPr>
        <p:spPr/>
        <p:txBody>
          <a:bodyPr/>
          <a:lstStyle/>
          <a:p>
            <a:fld id="{2221D9DB-3CA5-4B47-923A-D7B1A6B7E3C2}" type="slidenum">
              <a:rPr lang="en-GB" smtClean="0"/>
              <a:t>‹#›</a:t>
            </a:fld>
            <a:endParaRPr lang="en-GB"/>
          </a:p>
        </p:txBody>
      </p:sp>
    </p:spTree>
    <p:extLst>
      <p:ext uri="{BB962C8B-B14F-4D97-AF65-F5344CB8AC3E}">
        <p14:creationId xmlns:p14="http://schemas.microsoft.com/office/powerpoint/2010/main" val="2922905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5A356-8D23-9B0B-34B8-DDA032133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647C44-9CF7-4A62-910C-4821B455F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4D5B4B-1291-43E4-0500-F2D63ADDD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310EB6-61B4-4BF9-BDB4-BE5A6107DC4D}" type="datetimeFigureOut">
              <a:rPr lang="en-GB" smtClean="0"/>
              <a:t>02/09/2024</a:t>
            </a:fld>
            <a:endParaRPr lang="en-GB"/>
          </a:p>
        </p:txBody>
      </p:sp>
      <p:sp>
        <p:nvSpPr>
          <p:cNvPr id="5" name="Footer Placeholder 4">
            <a:extLst>
              <a:ext uri="{FF2B5EF4-FFF2-40B4-BE49-F238E27FC236}">
                <a16:creationId xmlns:a16="http://schemas.microsoft.com/office/drawing/2014/main" id="{DA659F97-CF29-DE32-B127-03A93F3A3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579405D-23D0-E4CE-2539-7DD559EF4A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1D9DB-3CA5-4B47-923A-D7B1A6B7E3C2}" type="slidenum">
              <a:rPr lang="en-GB" smtClean="0"/>
              <a:t>‹#›</a:t>
            </a:fld>
            <a:endParaRPr lang="en-GB"/>
          </a:p>
        </p:txBody>
      </p:sp>
    </p:spTree>
    <p:extLst>
      <p:ext uri="{BB962C8B-B14F-4D97-AF65-F5344CB8AC3E}">
        <p14:creationId xmlns:p14="http://schemas.microsoft.com/office/powerpoint/2010/main" val="1923274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fld id="{5E1FEEEE-0B34-4D32-8904-856DF342FDF9}" type="datetimeFigureOut">
              <a:rPr lang="en-US" smtClean="0"/>
              <a:t>9/2/2024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fld id="{E209E138-3AE0-404F-9C11-06020B216A00}" type="slidenum">
              <a:rPr lang="en-US" smtClean="0"/>
              <a:t>‹#›</a:t>
            </a:fld>
            <a:endParaRPr lang="en-US"/>
          </a:p>
        </p:txBody>
      </p:sp>
    </p:spTree>
    <p:extLst>
      <p:ext uri="{BB962C8B-B14F-4D97-AF65-F5344CB8AC3E}">
        <p14:creationId xmlns:p14="http://schemas.microsoft.com/office/powerpoint/2010/main" val="29779972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4" y="618519"/>
            <a:ext cx="99059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4"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946">
                <a:solidFill>
                  <a:schemeClr val="tx1">
                    <a:tint val="75000"/>
                  </a:schemeClr>
                </a:solidFill>
              </a:defRPr>
            </a:lvl1pPr>
          </a:lstStyle>
          <a:p>
            <a:pPr defTabSz="411480"/>
            <a:fld id="{C5BD306E-2233-4E31-8D89-2D769DE6F281}" type="datetimeFigureOut">
              <a:rPr lang="en-ZA" smtClean="0">
                <a:solidFill>
                  <a:prstClr val="white">
                    <a:tint val="75000"/>
                  </a:prstClr>
                </a:solidFill>
              </a:rPr>
              <a:pPr defTabSz="411480"/>
              <a:t>2024/09/02</a:t>
            </a:fld>
            <a:endParaRPr lang="en-ZA">
              <a:solidFill>
                <a:prstClr val="white">
                  <a:tint val="75000"/>
                </a:prstClr>
              </a:solidFill>
            </a:endParaRPr>
          </a:p>
        </p:txBody>
      </p:sp>
      <p:sp>
        <p:nvSpPr>
          <p:cNvPr id="5" name="Footer Placeholder 4"/>
          <p:cNvSpPr>
            <a:spLocks noGrp="1"/>
          </p:cNvSpPr>
          <p:nvPr>
            <p:ph type="ftr" sz="quarter" idx="3"/>
          </p:nvPr>
        </p:nvSpPr>
        <p:spPr>
          <a:xfrm>
            <a:off x="1141412" y="5883277"/>
            <a:ext cx="6239309" cy="365125"/>
          </a:xfrm>
          <a:prstGeom prst="rect">
            <a:avLst/>
          </a:prstGeom>
        </p:spPr>
        <p:txBody>
          <a:bodyPr vert="horz" lIns="91440" tIns="45720" rIns="91440" bIns="45720" rtlCol="0" anchor="ctr"/>
          <a:lstStyle>
            <a:lvl1pPr algn="l">
              <a:defRPr sz="946" cap="all" baseline="0">
                <a:solidFill>
                  <a:schemeClr val="tx1">
                    <a:tint val="75000"/>
                  </a:schemeClr>
                </a:solidFill>
              </a:defRPr>
            </a:lvl1pPr>
          </a:lstStyle>
          <a:p>
            <a:pPr defTabSz="411480"/>
            <a:endParaRPr lang="en-ZA">
              <a:solidFill>
                <a:prstClr val="white">
                  <a:tint val="75000"/>
                </a:prstClr>
              </a:solidFill>
            </a:endParaRPr>
          </a:p>
        </p:txBody>
      </p:sp>
      <p:sp>
        <p:nvSpPr>
          <p:cNvPr id="6" name="Slide Number Placeholder 5"/>
          <p:cNvSpPr>
            <a:spLocks noGrp="1"/>
          </p:cNvSpPr>
          <p:nvPr>
            <p:ph type="sldNum" sz="quarter" idx="4"/>
          </p:nvPr>
        </p:nvSpPr>
        <p:spPr>
          <a:xfrm>
            <a:off x="10276322" y="5883276"/>
            <a:ext cx="771089" cy="365125"/>
          </a:xfrm>
          <a:prstGeom prst="rect">
            <a:avLst/>
          </a:prstGeom>
        </p:spPr>
        <p:txBody>
          <a:bodyPr vert="horz" lIns="91440" tIns="45720" rIns="91440" bIns="45720" rtlCol="0" anchor="ctr"/>
          <a:lstStyle>
            <a:lvl1pPr algn="r">
              <a:defRPr sz="946">
                <a:solidFill>
                  <a:schemeClr val="tx1">
                    <a:tint val="75000"/>
                  </a:schemeClr>
                </a:solidFill>
              </a:defRPr>
            </a:lvl1pPr>
          </a:lstStyle>
          <a:p>
            <a:pPr defTabSz="411480"/>
            <a:fld id="{9EBDDCC7-9E95-4BA7-9B4B-4CCB945B18C5}" type="slidenum">
              <a:rPr lang="en-ZA" smtClean="0">
                <a:solidFill>
                  <a:prstClr val="white">
                    <a:tint val="75000"/>
                  </a:prstClr>
                </a:solidFill>
              </a:rPr>
              <a:pPr defTabSz="411480"/>
              <a:t>‹#›</a:t>
            </a:fld>
            <a:endParaRPr lang="en-ZA">
              <a:solidFill>
                <a:prstClr val="white">
                  <a:tint val="75000"/>
                </a:prstClr>
              </a:solidFill>
            </a:endParaRPr>
          </a:p>
        </p:txBody>
      </p:sp>
    </p:spTree>
    <p:extLst>
      <p:ext uri="{BB962C8B-B14F-4D97-AF65-F5344CB8AC3E}">
        <p14:creationId xmlns:p14="http://schemas.microsoft.com/office/powerpoint/2010/main" val="289441274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822960" rtl="0" eaLnBrk="1" latinLnBrk="0" hangingPunct="1">
        <a:lnSpc>
          <a:spcPct val="90000"/>
        </a:lnSpc>
        <a:spcBef>
          <a:spcPct val="0"/>
        </a:spcBef>
        <a:buNone/>
        <a:defRPr sz="3240" kern="1200" cap="all" baseline="0">
          <a:solidFill>
            <a:schemeClr val="tx1"/>
          </a:solidFill>
          <a:latin typeface="+mj-lt"/>
          <a:ea typeface="+mj-ea"/>
          <a:cs typeface="+mj-cs"/>
        </a:defRPr>
      </a:lvl1pPr>
    </p:titleStyle>
    <p:bodyStyle>
      <a:lvl1pPr marL="205740" indent="-205740" algn="l" defTabSz="822960" rtl="0" eaLnBrk="1" latinLnBrk="0" hangingPunct="1">
        <a:lnSpc>
          <a:spcPct val="120000"/>
        </a:lnSpc>
        <a:spcBef>
          <a:spcPts val="900"/>
        </a:spcBef>
        <a:buSzPct val="125000"/>
        <a:buFont typeface="Arial" panose="020B0604020202020204" pitchFamily="34" charset="0"/>
        <a:buChar char="•"/>
        <a:defRPr sz="2160" kern="1200">
          <a:solidFill>
            <a:schemeClr val="tx1"/>
          </a:solidFill>
          <a:latin typeface="+mn-lt"/>
          <a:ea typeface="+mn-ea"/>
          <a:cs typeface="+mn-cs"/>
        </a:defRPr>
      </a:lvl1pPr>
      <a:lvl2pPr marL="617220" indent="-205740" algn="l" defTabSz="822960" rtl="0" eaLnBrk="1" latinLnBrk="0" hangingPunct="1">
        <a:lnSpc>
          <a:spcPct val="120000"/>
        </a:lnSpc>
        <a:spcBef>
          <a:spcPts val="450"/>
        </a:spcBef>
        <a:buSzPct val="125000"/>
        <a:buFont typeface="Arial" panose="020B0604020202020204" pitchFamily="34" charset="0"/>
        <a:buChar char="•"/>
        <a:defRPr sz="1800" kern="1200">
          <a:solidFill>
            <a:schemeClr val="tx1"/>
          </a:solidFill>
          <a:latin typeface="+mn-lt"/>
          <a:ea typeface="+mn-ea"/>
          <a:cs typeface="+mn-cs"/>
        </a:defRPr>
      </a:lvl2pPr>
      <a:lvl3pPr marL="1028700" indent="-205740" algn="l" defTabSz="822960" rtl="0" eaLnBrk="1" latinLnBrk="0" hangingPunct="1">
        <a:lnSpc>
          <a:spcPct val="120000"/>
        </a:lnSpc>
        <a:spcBef>
          <a:spcPts val="450"/>
        </a:spcBef>
        <a:buSzPct val="125000"/>
        <a:buFont typeface="Arial" panose="020B0604020202020204" pitchFamily="34" charset="0"/>
        <a:buChar char="•"/>
        <a:defRPr sz="1620" kern="1200">
          <a:solidFill>
            <a:schemeClr val="tx1"/>
          </a:solidFill>
          <a:latin typeface="+mn-lt"/>
          <a:ea typeface="+mn-ea"/>
          <a:cs typeface="+mn-cs"/>
        </a:defRPr>
      </a:lvl3pPr>
      <a:lvl4pPr marL="1440180" indent="-205740" algn="l" defTabSz="822960" rtl="0" eaLnBrk="1" latinLnBrk="0" hangingPunct="1">
        <a:lnSpc>
          <a:spcPct val="120000"/>
        </a:lnSpc>
        <a:spcBef>
          <a:spcPts val="450"/>
        </a:spcBef>
        <a:buSzPct val="125000"/>
        <a:buFont typeface="Arial" panose="020B0604020202020204" pitchFamily="34" charset="0"/>
        <a:buChar char="•"/>
        <a:defRPr sz="1440" kern="1200">
          <a:solidFill>
            <a:schemeClr val="tx1"/>
          </a:solidFill>
          <a:latin typeface="+mn-lt"/>
          <a:ea typeface="+mn-ea"/>
          <a:cs typeface="+mn-cs"/>
        </a:defRPr>
      </a:lvl4pPr>
      <a:lvl5pPr marL="1851660" indent="-205740" algn="l" defTabSz="822960" rtl="0" eaLnBrk="1" latinLnBrk="0" hangingPunct="1">
        <a:lnSpc>
          <a:spcPct val="120000"/>
        </a:lnSpc>
        <a:spcBef>
          <a:spcPts val="450"/>
        </a:spcBef>
        <a:buSzPct val="125000"/>
        <a:buFont typeface="Arial" panose="020B0604020202020204" pitchFamily="34" charset="0"/>
        <a:buChar char="•"/>
        <a:defRPr sz="1440" kern="1200">
          <a:solidFill>
            <a:schemeClr val="tx1"/>
          </a:solidFill>
          <a:latin typeface="+mn-lt"/>
          <a:ea typeface="+mn-ea"/>
          <a:cs typeface="+mn-cs"/>
        </a:defRPr>
      </a:lvl5pPr>
      <a:lvl6pPr marL="2263140" indent="-205740" algn="l" defTabSz="822960" rtl="0" eaLnBrk="1" latinLnBrk="0" hangingPunct="1">
        <a:lnSpc>
          <a:spcPct val="120000"/>
        </a:lnSpc>
        <a:spcBef>
          <a:spcPts val="450"/>
        </a:spcBef>
        <a:buSzPct val="125000"/>
        <a:buFont typeface="Arial" panose="020B0604020202020204" pitchFamily="34" charset="0"/>
        <a:buChar char="•"/>
        <a:defRPr sz="1260" kern="1200">
          <a:solidFill>
            <a:schemeClr val="tx1"/>
          </a:solidFill>
          <a:latin typeface="+mn-lt"/>
          <a:ea typeface="+mn-ea"/>
          <a:cs typeface="+mn-cs"/>
        </a:defRPr>
      </a:lvl6pPr>
      <a:lvl7pPr marL="2674620" indent="-205740" algn="l" defTabSz="822960" rtl="0" eaLnBrk="1" latinLnBrk="0" hangingPunct="1">
        <a:lnSpc>
          <a:spcPct val="120000"/>
        </a:lnSpc>
        <a:spcBef>
          <a:spcPts val="450"/>
        </a:spcBef>
        <a:buSzPct val="125000"/>
        <a:buFont typeface="Arial" panose="020B0604020202020204" pitchFamily="34" charset="0"/>
        <a:buChar char="•"/>
        <a:defRPr sz="1260" kern="1200">
          <a:solidFill>
            <a:schemeClr val="tx1"/>
          </a:solidFill>
          <a:latin typeface="+mn-lt"/>
          <a:ea typeface="+mn-ea"/>
          <a:cs typeface="+mn-cs"/>
        </a:defRPr>
      </a:lvl7pPr>
      <a:lvl8pPr marL="3086100" indent="-205740" algn="l" defTabSz="822960" rtl="0" eaLnBrk="1" latinLnBrk="0" hangingPunct="1">
        <a:lnSpc>
          <a:spcPct val="120000"/>
        </a:lnSpc>
        <a:spcBef>
          <a:spcPts val="450"/>
        </a:spcBef>
        <a:buSzPct val="125000"/>
        <a:buFont typeface="Arial" panose="020B0604020202020204" pitchFamily="34" charset="0"/>
        <a:buChar char="•"/>
        <a:defRPr sz="1260" kern="1200">
          <a:solidFill>
            <a:schemeClr val="tx1"/>
          </a:solidFill>
          <a:latin typeface="+mn-lt"/>
          <a:ea typeface="+mn-ea"/>
          <a:cs typeface="+mn-cs"/>
        </a:defRPr>
      </a:lvl8pPr>
      <a:lvl9pPr marL="3497580" indent="-205740" algn="l" defTabSz="822960" rtl="0" eaLnBrk="1" latinLnBrk="0" hangingPunct="1">
        <a:lnSpc>
          <a:spcPct val="120000"/>
        </a:lnSpc>
        <a:spcBef>
          <a:spcPts val="450"/>
        </a:spcBef>
        <a:buSzPct val="125000"/>
        <a:buFont typeface="Arial" panose="020B0604020202020204" pitchFamily="34" charset="0"/>
        <a:buChar char="•"/>
        <a:defRPr sz="126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4.emf"/></Relationships>
</file>

<file path=ppt/slides/_rels/slide10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8522" y="1996889"/>
            <a:ext cx="4990204" cy="1476487"/>
          </a:xfrm>
        </p:spPr>
        <p:txBody>
          <a:bodyPr>
            <a:normAutofit fontScale="90000"/>
          </a:bodyPr>
          <a:lstStyle/>
          <a:p>
            <a:r>
              <a:rPr lang="en-US" b="1" dirty="0">
                <a:solidFill>
                  <a:srgbClr val="703E93"/>
                </a:solidFill>
                <a:latin typeface="Arial" panose="020B0604020202020204" pitchFamily="34" charset="0"/>
                <a:cs typeface="Arial" panose="020B0604020202020204" pitchFamily="34" charset="0"/>
              </a:rPr>
              <a:t>CMPG321</a:t>
            </a:r>
            <a:br>
              <a:rPr lang="en-US" b="1" dirty="0">
                <a:solidFill>
                  <a:srgbClr val="703E93"/>
                </a:solidFill>
                <a:latin typeface="Arial" panose="020B0604020202020204" pitchFamily="34" charset="0"/>
                <a:cs typeface="Arial" panose="020B0604020202020204" pitchFamily="34" charset="0"/>
              </a:rPr>
            </a:br>
            <a:r>
              <a:rPr lang="en-US" sz="3840" b="1" dirty="0">
                <a:solidFill>
                  <a:srgbClr val="703E93"/>
                </a:solidFill>
                <a:latin typeface="Arial" panose="020B0604020202020204" pitchFamily="34" charset="0"/>
                <a:cs typeface="Arial" panose="020B0604020202020204" pitchFamily="34" charset="0"/>
              </a:rPr>
              <a:t>Advanced Databases</a:t>
            </a:r>
            <a:endParaRPr lang="en-US" b="1" dirty="0">
              <a:solidFill>
                <a:srgbClr val="703E93"/>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18522" y="3612972"/>
            <a:ext cx="4990204" cy="2178228"/>
          </a:xfrm>
        </p:spPr>
        <p:txBody>
          <a:bodyPr>
            <a:normAutofit/>
          </a:bodyPr>
          <a:lstStyle/>
          <a:p>
            <a:br>
              <a:rPr lang="en-US" sz="1920" dirty="0">
                <a:solidFill>
                  <a:srgbClr val="008499"/>
                </a:solidFill>
              </a:rPr>
            </a:br>
            <a:r>
              <a:rPr lang="en-ZA" sz="3600" dirty="0">
                <a:solidFill>
                  <a:srgbClr val="008499"/>
                </a:solidFill>
              </a:rPr>
              <a:t>SQL</a:t>
            </a:r>
          </a:p>
          <a:p>
            <a:r>
              <a:rPr lang="en-US" sz="1920" dirty="0">
                <a:solidFill>
                  <a:srgbClr val="008499"/>
                </a:solidFill>
              </a:rPr>
              <a:t>SU5 – Ch 7 &amp; 8 (13</a:t>
            </a:r>
            <a:r>
              <a:rPr lang="en-US" sz="1920" baseline="30000" dirty="0">
                <a:solidFill>
                  <a:srgbClr val="008499"/>
                </a:solidFill>
              </a:rPr>
              <a:t>th</a:t>
            </a:r>
            <a:r>
              <a:rPr lang="en-US" sz="1920" dirty="0">
                <a:solidFill>
                  <a:srgbClr val="008499"/>
                </a:solidFill>
              </a:rPr>
              <a:t>) or Ch 8 &amp; 9 (3</a:t>
            </a:r>
            <a:r>
              <a:rPr lang="en-US" sz="1920" baseline="30000" dirty="0">
                <a:solidFill>
                  <a:srgbClr val="008499"/>
                </a:solidFill>
              </a:rPr>
              <a:t>rd</a:t>
            </a:r>
            <a:r>
              <a:rPr lang="en-US" sz="1920" dirty="0">
                <a:solidFill>
                  <a:srgbClr val="008499"/>
                </a:solidFill>
              </a:rPr>
              <a:t>)</a:t>
            </a:r>
          </a:p>
          <a:p>
            <a:r>
              <a:rPr lang="en-US" sz="1920" dirty="0">
                <a:solidFill>
                  <a:srgbClr val="008499"/>
                </a:solidFill>
              </a:rPr>
              <a:t>Monday 02 September</a:t>
            </a:r>
            <a:endParaRPr lang="en-US" sz="2880" dirty="0">
              <a:solidFill>
                <a:srgbClr val="008499"/>
              </a:solidFill>
            </a:endParaRPr>
          </a:p>
        </p:txBody>
      </p:sp>
    </p:spTree>
    <p:extLst>
      <p:ext uri="{BB962C8B-B14F-4D97-AF65-F5344CB8AC3E}">
        <p14:creationId xmlns:p14="http://schemas.microsoft.com/office/powerpoint/2010/main" val="283038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ZA" b="1" dirty="0"/>
              <a:t>Privileges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6872" y="2428339"/>
            <a:ext cx="4390548" cy="3065741"/>
          </a:xfrm>
        </p:spPr>
      </p:pic>
      <p:sp>
        <p:nvSpPr>
          <p:cNvPr id="6" name="Content Placeholder 5"/>
          <p:cNvSpPr>
            <a:spLocks noGrp="1"/>
          </p:cNvSpPr>
          <p:nvPr>
            <p:ph sz="half" idx="2"/>
          </p:nvPr>
        </p:nvSpPr>
        <p:spPr/>
        <p:txBody>
          <a:bodyPr>
            <a:normAutofit/>
          </a:bodyPr>
          <a:lstStyle/>
          <a:p>
            <a:pPr marL="0" indent="0">
              <a:buNone/>
            </a:pPr>
            <a:r>
              <a:rPr lang="en-US" dirty="0">
                <a:solidFill>
                  <a:schemeClr val="bg1"/>
                </a:solidFill>
              </a:rPr>
              <a:t>Two types of DB Security:</a:t>
            </a:r>
          </a:p>
          <a:p>
            <a:pPr marL="411480" indent="-411480">
              <a:buFont typeface="+mj-lt"/>
              <a:buAutoNum type="arabicPeriod"/>
            </a:pPr>
            <a:r>
              <a:rPr lang="en-ZA" dirty="0">
                <a:solidFill>
                  <a:schemeClr val="bg1"/>
                </a:solidFill>
              </a:rPr>
              <a:t>System security</a:t>
            </a:r>
          </a:p>
          <a:p>
            <a:pPr marL="411480" indent="-411480">
              <a:buFont typeface="+mj-lt"/>
              <a:buAutoNum type="arabicPeriod"/>
            </a:pPr>
            <a:r>
              <a:rPr lang="en-ZA" dirty="0">
                <a:solidFill>
                  <a:schemeClr val="bg1"/>
                </a:solidFill>
              </a:rPr>
              <a:t>Data security</a:t>
            </a:r>
          </a:p>
        </p:txBody>
      </p:sp>
    </p:spTree>
    <p:extLst>
      <p:ext uri="{BB962C8B-B14F-4D97-AF65-F5344CB8AC3E}">
        <p14:creationId xmlns:p14="http://schemas.microsoft.com/office/powerpoint/2010/main" val="405526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INTERVAL DAY TO SECOND</a:t>
            </a:r>
            <a:br>
              <a:rPr lang="en-ZA" b="1" dirty="0"/>
            </a:br>
            <a:r>
              <a:rPr lang="en-ZA" b="1" dirty="0"/>
              <a:t>Data Type: Example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90537" y="2230279"/>
            <a:ext cx="7408068" cy="3573794"/>
          </a:xfrm>
        </p:spPr>
      </p:pic>
    </p:spTree>
    <p:extLst>
      <p:ext uri="{BB962C8B-B14F-4D97-AF65-F5344CB8AC3E}">
        <p14:creationId xmlns:p14="http://schemas.microsoft.com/office/powerpoint/2010/main" val="28834374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705255"/>
            <a:ext cx="8915399" cy="1330714"/>
          </a:xfrm>
        </p:spPr>
        <p:txBody>
          <a:bodyPr/>
          <a:lstStyle/>
          <a:p>
            <a:pPr algn="ctr"/>
            <a:r>
              <a:rPr lang="en-ZA" b="1" dirty="0"/>
              <a:t>EXTRACT</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81977" y="1757323"/>
            <a:ext cx="7225188" cy="4469731"/>
          </a:xfrm>
        </p:spPr>
      </p:pic>
    </p:spTree>
    <p:extLst>
      <p:ext uri="{BB962C8B-B14F-4D97-AF65-F5344CB8AC3E}">
        <p14:creationId xmlns:p14="http://schemas.microsoft.com/office/powerpoint/2010/main" val="2503124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583" y="342900"/>
            <a:ext cx="4241958" cy="1330714"/>
          </a:xfrm>
        </p:spPr>
        <p:txBody>
          <a:bodyPr/>
          <a:lstStyle/>
          <a:p>
            <a:pPr algn="ctr"/>
            <a:r>
              <a:rPr lang="en-ZA" b="1" dirty="0"/>
              <a:t>TZ_OFFSET</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32475" y="1258731"/>
            <a:ext cx="5842158" cy="2809748"/>
          </a:xfrm>
        </p:spPr>
      </p:pic>
      <p:sp>
        <p:nvSpPr>
          <p:cNvPr id="5" name="Title 1"/>
          <p:cNvSpPr txBox="1">
            <a:spLocks/>
          </p:cNvSpPr>
          <p:nvPr/>
        </p:nvSpPr>
        <p:spPr>
          <a:xfrm>
            <a:off x="6574633" y="5184386"/>
            <a:ext cx="4241958" cy="133071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ZA" sz="3240" b="1" dirty="0">
                <a:solidFill>
                  <a:prstClr val="white"/>
                </a:solidFill>
                <a:latin typeface="Tw Cen MT" panose="020B0602020104020603"/>
              </a:rPr>
              <a:t>FROM_TZ</a:t>
            </a:r>
            <a:endParaRPr lang="en-ZA" sz="3240" dirty="0">
              <a:solidFill>
                <a:prstClr val="white"/>
              </a:solidFill>
              <a:latin typeface="Tw Cen MT" panose="020B0602020104020603"/>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868" y="2697482"/>
            <a:ext cx="5617093" cy="2776888"/>
          </a:xfrm>
          <a:prstGeom prst="rect">
            <a:avLst/>
          </a:prstGeom>
        </p:spPr>
      </p:pic>
    </p:spTree>
    <p:extLst>
      <p:ext uri="{BB962C8B-B14F-4D97-AF65-F5344CB8AC3E}">
        <p14:creationId xmlns:p14="http://schemas.microsoft.com/office/powerpoint/2010/main" val="1996639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583" y="342900"/>
            <a:ext cx="4241958" cy="1330714"/>
          </a:xfrm>
        </p:spPr>
        <p:txBody>
          <a:bodyPr/>
          <a:lstStyle/>
          <a:p>
            <a:pPr algn="ctr"/>
            <a:r>
              <a:rPr lang="en-ZA" b="1" dirty="0"/>
              <a:t>TO_TIMESTAMP</a:t>
            </a:r>
            <a:endParaRPr lang="en-ZA" dirty="0"/>
          </a:p>
        </p:txBody>
      </p:sp>
      <p:sp>
        <p:nvSpPr>
          <p:cNvPr id="5" name="Title 1"/>
          <p:cNvSpPr txBox="1">
            <a:spLocks/>
          </p:cNvSpPr>
          <p:nvPr/>
        </p:nvSpPr>
        <p:spPr>
          <a:xfrm>
            <a:off x="6574633" y="5184386"/>
            <a:ext cx="4241958" cy="133071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ZA" sz="3240" b="1" dirty="0">
                <a:solidFill>
                  <a:prstClr val="white"/>
                </a:solidFill>
                <a:latin typeface="Tw Cen MT" panose="020B0602020104020603"/>
              </a:rPr>
              <a:t>TO_YMINTERVAL</a:t>
            </a:r>
            <a:endParaRPr lang="en-ZA" sz="3240" dirty="0">
              <a:solidFill>
                <a:prstClr val="white"/>
              </a:solidFill>
              <a:latin typeface="Tw Cen MT" panose="020B0602020104020603"/>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8193" y="1272717"/>
            <a:ext cx="5430678" cy="271033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48" y="2697482"/>
            <a:ext cx="5500711" cy="2755948"/>
          </a:xfrm>
          <a:prstGeom prst="rect">
            <a:avLst/>
          </a:prstGeom>
        </p:spPr>
      </p:pic>
    </p:spTree>
    <p:extLst>
      <p:ext uri="{BB962C8B-B14F-4D97-AF65-F5344CB8AC3E}">
        <p14:creationId xmlns:p14="http://schemas.microsoft.com/office/powerpoint/2010/main" val="880170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547878"/>
            <a:ext cx="8915399" cy="1330714"/>
          </a:xfrm>
        </p:spPr>
        <p:txBody>
          <a:bodyPr/>
          <a:lstStyle/>
          <a:p>
            <a:pPr algn="ctr"/>
            <a:r>
              <a:rPr lang="en-ZA" b="1" dirty="0"/>
              <a:t>TO_DSINTERVAL</a:t>
            </a:r>
            <a:endParaRPr lang="en-Z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416" y="1878592"/>
            <a:ext cx="7908313" cy="4282178"/>
          </a:xfrm>
          <a:prstGeom prst="rect">
            <a:avLst/>
          </a:prstGeom>
        </p:spPr>
      </p:pic>
    </p:spTree>
    <p:extLst>
      <p:ext uri="{BB962C8B-B14F-4D97-AF65-F5344CB8AC3E}">
        <p14:creationId xmlns:p14="http://schemas.microsoft.com/office/powerpoint/2010/main" val="3428183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Daylight Saving Time</a:t>
            </a:r>
            <a:endParaRPr lang="en-ZA" dirty="0"/>
          </a:p>
        </p:txBody>
      </p:sp>
      <p:sp>
        <p:nvSpPr>
          <p:cNvPr id="3" name="Content Placeholder 2"/>
          <p:cNvSpPr>
            <a:spLocks noGrp="1"/>
          </p:cNvSpPr>
          <p:nvPr>
            <p:ph idx="1"/>
          </p:nvPr>
        </p:nvSpPr>
        <p:spPr>
          <a:xfrm>
            <a:off x="1636873" y="1908810"/>
            <a:ext cx="8915399" cy="3646171"/>
          </a:xfrm>
        </p:spPr>
        <p:txBody>
          <a:bodyPr>
            <a:noAutofit/>
          </a:bodyPr>
          <a:lstStyle/>
          <a:p>
            <a:r>
              <a:rPr lang="en-ZA" sz="2520" dirty="0">
                <a:solidFill>
                  <a:schemeClr val="bg1"/>
                </a:solidFill>
              </a:rPr>
              <a:t>First Sunday in April</a:t>
            </a:r>
          </a:p>
          <a:p>
            <a:pPr marL="411480" lvl="1" indent="0">
              <a:buNone/>
            </a:pPr>
            <a:r>
              <a:rPr lang="en-US" sz="2160" dirty="0"/>
              <a:t>– Time jumps from 01:59:59 AM to 03:00:00 AM.</a:t>
            </a:r>
          </a:p>
          <a:p>
            <a:pPr marL="411480" lvl="1" indent="0">
              <a:buNone/>
            </a:pPr>
            <a:r>
              <a:rPr lang="en-US" sz="2160" dirty="0"/>
              <a:t>– Values from 02:00:00 AM to 02:59:59 AM are not valid.</a:t>
            </a:r>
          </a:p>
          <a:p>
            <a:r>
              <a:rPr lang="en-ZA" sz="2520" dirty="0">
                <a:solidFill>
                  <a:schemeClr val="bg1"/>
                </a:solidFill>
              </a:rPr>
              <a:t>Last Sunday in October</a:t>
            </a:r>
          </a:p>
          <a:p>
            <a:pPr marL="411480" lvl="1" indent="0">
              <a:buNone/>
            </a:pPr>
            <a:r>
              <a:rPr lang="en-US" sz="2160" dirty="0"/>
              <a:t>– Time jumps from 02:00:00 AM to 01:00:01 AM.</a:t>
            </a:r>
          </a:p>
          <a:p>
            <a:pPr marL="411480" lvl="1" indent="0">
              <a:buNone/>
            </a:pPr>
            <a:r>
              <a:rPr lang="en-US" sz="2160" dirty="0"/>
              <a:t>– Values from 01:00:01 AM to 02:00:00 AM are ambiguous because they are visited twice.</a:t>
            </a:r>
            <a:endParaRPr lang="en-ZA" sz="2160" dirty="0"/>
          </a:p>
        </p:txBody>
      </p:sp>
    </p:spTree>
    <p:extLst>
      <p:ext uri="{BB962C8B-B14F-4D97-AF65-F5344CB8AC3E}">
        <p14:creationId xmlns:p14="http://schemas.microsoft.com/office/powerpoint/2010/main" val="18923351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716685"/>
            <a:ext cx="8915399" cy="1330714"/>
          </a:xfrm>
        </p:spPr>
        <p:txBody>
          <a:bodyPr/>
          <a:lstStyle/>
          <a:p>
            <a:pPr algn="ctr"/>
            <a:r>
              <a:rPr lang="en-ZA" b="1" dirty="0"/>
              <a:t>Summary</a:t>
            </a:r>
            <a:endParaRPr lang="en-ZA" dirty="0"/>
          </a:p>
        </p:txBody>
      </p:sp>
      <p:sp>
        <p:nvSpPr>
          <p:cNvPr id="5" name="Content Placeholder 4"/>
          <p:cNvSpPr>
            <a:spLocks noGrp="1"/>
          </p:cNvSpPr>
          <p:nvPr>
            <p:ph idx="1"/>
          </p:nvPr>
        </p:nvSpPr>
        <p:spPr>
          <a:xfrm>
            <a:off x="1844041" y="1794510"/>
            <a:ext cx="8708230" cy="4229100"/>
          </a:xfrm>
        </p:spPr>
        <p:txBody>
          <a:bodyPr numCol="2">
            <a:normAutofit/>
          </a:bodyPr>
          <a:lstStyle/>
          <a:p>
            <a:r>
              <a:rPr lang="en-ZA" dirty="0">
                <a:solidFill>
                  <a:schemeClr val="bg1"/>
                </a:solidFill>
              </a:rPr>
              <a:t>CURRENT_DATE</a:t>
            </a:r>
          </a:p>
          <a:p>
            <a:r>
              <a:rPr lang="en-ZA" dirty="0">
                <a:solidFill>
                  <a:schemeClr val="bg1"/>
                </a:solidFill>
              </a:rPr>
              <a:t>CURRENT_TIMESTAMP</a:t>
            </a:r>
          </a:p>
          <a:p>
            <a:r>
              <a:rPr lang="en-ZA" dirty="0">
                <a:solidFill>
                  <a:schemeClr val="bg1"/>
                </a:solidFill>
              </a:rPr>
              <a:t>LOCALTIMESTAMP</a:t>
            </a:r>
          </a:p>
          <a:p>
            <a:r>
              <a:rPr lang="en-ZA" dirty="0">
                <a:solidFill>
                  <a:schemeClr val="bg1"/>
                </a:solidFill>
              </a:rPr>
              <a:t>DBTIMEZONE</a:t>
            </a:r>
          </a:p>
          <a:p>
            <a:r>
              <a:rPr lang="en-ZA" dirty="0">
                <a:solidFill>
                  <a:schemeClr val="bg1"/>
                </a:solidFill>
              </a:rPr>
              <a:t>SESSIONTIMEZONE</a:t>
            </a:r>
          </a:p>
          <a:p>
            <a:r>
              <a:rPr lang="en-ZA" dirty="0">
                <a:solidFill>
                  <a:schemeClr val="bg1"/>
                </a:solidFill>
              </a:rPr>
              <a:t>EXTRACT</a:t>
            </a:r>
          </a:p>
          <a:p>
            <a:r>
              <a:rPr lang="en-ZA" dirty="0">
                <a:solidFill>
                  <a:schemeClr val="bg1"/>
                </a:solidFill>
              </a:rPr>
              <a:t>TZ_OFFSET</a:t>
            </a:r>
          </a:p>
          <a:p>
            <a:r>
              <a:rPr lang="en-ZA" dirty="0">
                <a:solidFill>
                  <a:schemeClr val="bg1"/>
                </a:solidFill>
              </a:rPr>
              <a:t>FROM_TZ</a:t>
            </a:r>
          </a:p>
          <a:p>
            <a:r>
              <a:rPr lang="en-ZA" dirty="0">
                <a:solidFill>
                  <a:schemeClr val="bg1"/>
                </a:solidFill>
              </a:rPr>
              <a:t>TO_TIMESTAMP</a:t>
            </a:r>
          </a:p>
          <a:p>
            <a:r>
              <a:rPr lang="en-ZA" dirty="0">
                <a:solidFill>
                  <a:schemeClr val="bg1"/>
                </a:solidFill>
              </a:rPr>
              <a:t>TO_YMINTERVAL</a:t>
            </a:r>
          </a:p>
          <a:p>
            <a:r>
              <a:rPr lang="en-ZA" dirty="0">
                <a:solidFill>
                  <a:schemeClr val="bg1"/>
                </a:solidFill>
              </a:rPr>
              <a:t>TO_DSINTERVAL</a:t>
            </a:r>
          </a:p>
        </p:txBody>
      </p:sp>
    </p:spTree>
    <p:extLst>
      <p:ext uri="{BB962C8B-B14F-4D97-AF65-F5344CB8AC3E}">
        <p14:creationId xmlns:p14="http://schemas.microsoft.com/office/powerpoint/2010/main" val="3897459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CMPG321 – </a:t>
            </a:r>
            <a:r>
              <a:rPr lang="en-US" sz="3600" b="1" dirty="0">
                <a:latin typeface="Arial" panose="020B0604020202020204" pitchFamily="34" charset="0"/>
                <a:cs typeface="Arial" panose="020B0604020202020204" pitchFamily="34" charset="0"/>
              </a:rPr>
              <a:t>Merge All - HW Challenge</a:t>
            </a:r>
            <a:endParaRPr lang="en-US" b="1"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53A0EDCA-1B5F-C9B4-0C44-FE1B9EE3ED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5130" t="32782" r="43815" b="13863"/>
          <a:stretch/>
        </p:blipFill>
        <p:spPr bwMode="auto">
          <a:xfrm>
            <a:off x="717757" y="1443694"/>
            <a:ext cx="2890682" cy="5291404"/>
          </a:xfrm>
          <a:prstGeom prst="rect">
            <a:avLst/>
          </a:prstGeom>
          <a:noFill/>
          <a:ln>
            <a:noFill/>
          </a:ln>
          <a:extLst>
            <a:ext uri="{53640926-AAD7-44D8-BBD7-CCE9431645EC}">
              <a14:shadowObscured xmlns:a14="http://schemas.microsoft.com/office/drawing/2010/main"/>
            </a:ext>
          </a:extLst>
        </p:spPr>
      </p:pic>
      <p:sp>
        <p:nvSpPr>
          <p:cNvPr id="6" name="Content Placeholder 2">
            <a:extLst>
              <a:ext uri="{FF2B5EF4-FFF2-40B4-BE49-F238E27FC236}">
                <a16:creationId xmlns:a16="http://schemas.microsoft.com/office/drawing/2014/main" id="{46A0AC47-0524-FE33-AF6F-6A18EF9D790D}"/>
              </a:ext>
            </a:extLst>
          </p:cNvPr>
          <p:cNvSpPr txBox="1">
            <a:spLocks/>
          </p:cNvSpPr>
          <p:nvPr/>
        </p:nvSpPr>
        <p:spPr>
          <a:xfrm>
            <a:off x="3608439" y="1720835"/>
            <a:ext cx="8333625" cy="4984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ZA"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You must create a database for a decision support system (DSS). During interviews with users the average- and total salary (</a:t>
            </a:r>
            <a:r>
              <a:rPr lang="en-ZA"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SALARY</a:t>
            </a:r>
            <a:r>
              <a:rPr lang="en-ZA"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of employees per month (month of </a:t>
            </a:r>
            <a:r>
              <a:rPr lang="en-ZA"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HIRE_DATE</a:t>
            </a:r>
            <a:r>
              <a:rPr lang="en-ZA"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per department (</a:t>
            </a:r>
            <a:r>
              <a:rPr lang="en-ZA"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DEPARTMENT_ID</a:t>
            </a:r>
            <a:r>
              <a:rPr lang="en-ZA"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was identified as information requirement. Consider the detailed star schema for this information requirement below and answer the questions that follow.</a:t>
            </a:r>
            <a:endParaRPr lang="en-ZA" sz="2000" dirty="0"/>
          </a:p>
          <a:p>
            <a:pPr algn="just">
              <a:lnSpc>
                <a:spcPct val="100000"/>
              </a:lnSpc>
            </a:pPr>
            <a:r>
              <a:rPr lang="af-ZA" sz="2000" i="1" dirty="0">
                <a:effectLst/>
                <a:latin typeface="Arial" panose="020B0604020202020204" pitchFamily="34" charset="0"/>
                <a:ea typeface="Times New Roman" panose="02020603050405020304" pitchFamily="18" charset="0"/>
              </a:rPr>
              <a:t>Jy moet ŉ databasis skep vir ŉ besluitsteunstelsel (BSS). Tydens onderhoude met gebruikers word die gemiddelde- en totale salaris (</a:t>
            </a:r>
            <a:r>
              <a:rPr lang="af-ZA" sz="2000" b="1" i="1" dirty="0">
                <a:effectLst/>
                <a:latin typeface="Arial" panose="020B0604020202020204" pitchFamily="34" charset="0"/>
                <a:ea typeface="Times New Roman" panose="02020603050405020304" pitchFamily="18" charset="0"/>
              </a:rPr>
              <a:t>SALARY</a:t>
            </a:r>
            <a:r>
              <a:rPr lang="af-ZA" sz="2000" i="1" dirty="0">
                <a:effectLst/>
                <a:latin typeface="Arial" panose="020B0604020202020204" pitchFamily="34" charset="0"/>
                <a:ea typeface="Times New Roman" panose="02020603050405020304" pitchFamily="18" charset="0"/>
              </a:rPr>
              <a:t>) van werknemers per maand (maand van </a:t>
            </a:r>
            <a:r>
              <a:rPr lang="af-ZA" sz="2000" b="1" i="1" dirty="0">
                <a:effectLst/>
                <a:latin typeface="Arial" panose="020B0604020202020204" pitchFamily="34" charset="0"/>
                <a:ea typeface="Times New Roman" panose="02020603050405020304" pitchFamily="18" charset="0"/>
              </a:rPr>
              <a:t>HIRE_DATE</a:t>
            </a:r>
            <a:r>
              <a:rPr lang="af-ZA" sz="2000" i="1" dirty="0">
                <a:effectLst/>
                <a:latin typeface="Arial" panose="020B0604020202020204" pitchFamily="34" charset="0"/>
                <a:ea typeface="Times New Roman" panose="02020603050405020304" pitchFamily="18" charset="0"/>
              </a:rPr>
              <a:t>) per departement (</a:t>
            </a:r>
            <a:r>
              <a:rPr lang="af-ZA" sz="2000" b="1" i="1" dirty="0">
                <a:effectLst/>
                <a:latin typeface="Arial" panose="020B0604020202020204" pitchFamily="34" charset="0"/>
                <a:ea typeface="Times New Roman" panose="02020603050405020304" pitchFamily="18" charset="0"/>
              </a:rPr>
              <a:t>DEPARTMENT_ID</a:t>
            </a:r>
            <a:r>
              <a:rPr lang="af-ZA" sz="2000" i="1" dirty="0">
                <a:effectLst/>
                <a:latin typeface="Arial" panose="020B0604020202020204" pitchFamily="34" charset="0"/>
                <a:ea typeface="Times New Roman" panose="02020603050405020304" pitchFamily="18" charset="0"/>
              </a:rPr>
              <a:t>) as inligtingsbehoefte geïdentifiseer. Beskou die gedetailleerde ster skema wat vir hierdie inligtingsbehoefte hieronder gegee is en beantwoord die vrae wat volg.</a:t>
            </a:r>
            <a:endParaRPr lang="af-ZA" sz="2000" i="1" dirty="0"/>
          </a:p>
        </p:txBody>
      </p:sp>
      <p:pic>
        <p:nvPicPr>
          <p:cNvPr id="3" name="Picture 2">
            <a:extLst>
              <a:ext uri="{FF2B5EF4-FFF2-40B4-BE49-F238E27FC236}">
                <a16:creationId xmlns:a16="http://schemas.microsoft.com/office/drawing/2014/main" id="{0419056E-CF3A-8E1F-67E8-ABAD64997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954" y="66458"/>
            <a:ext cx="2115312" cy="1377236"/>
          </a:xfrm>
          <a:prstGeom prst="rect">
            <a:avLst/>
          </a:prstGeom>
        </p:spPr>
      </p:pic>
    </p:spTree>
    <p:extLst>
      <p:ext uri="{BB962C8B-B14F-4D97-AF65-F5344CB8AC3E}">
        <p14:creationId xmlns:p14="http://schemas.microsoft.com/office/powerpoint/2010/main" val="1950188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CMPG321 – </a:t>
            </a:r>
            <a:r>
              <a:rPr lang="en-US" sz="3600" b="1" dirty="0">
                <a:latin typeface="Arial" panose="020B0604020202020204" pitchFamily="34" charset="0"/>
                <a:cs typeface="Arial" panose="020B0604020202020204" pitchFamily="34" charset="0"/>
              </a:rPr>
              <a:t>Merge All - HW Challenge</a:t>
            </a:r>
            <a:endParaRPr lang="en-US" b="1"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46A0AC47-0524-FE33-AF6F-6A18EF9D790D}"/>
              </a:ext>
            </a:extLst>
          </p:cNvPr>
          <p:cNvSpPr txBox="1">
            <a:spLocks/>
          </p:cNvSpPr>
          <p:nvPr/>
        </p:nvSpPr>
        <p:spPr>
          <a:xfrm>
            <a:off x="3608439" y="3215150"/>
            <a:ext cx="8333625" cy="3489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af-ZA" sz="2000" u="sng" dirty="0">
                <a:effectLst/>
                <a:latin typeface="Arial" panose="020B0604020202020204" pitchFamily="34" charset="0"/>
                <a:ea typeface="Times New Roman" panose="02020603050405020304" pitchFamily="18" charset="0"/>
              </a:rPr>
              <a:t>After</a:t>
            </a:r>
            <a:r>
              <a:rPr lang="af-ZA" sz="2000" dirty="0">
                <a:effectLst/>
                <a:latin typeface="Arial" panose="020B0604020202020204" pitchFamily="34" charset="0"/>
                <a:ea typeface="Times New Roman" panose="02020603050405020304" pitchFamily="18" charset="0"/>
              </a:rPr>
              <a:t> the fact table is created and data is initially loaded from the operational database into </a:t>
            </a:r>
            <a:r>
              <a:rPr lang="af-ZA" sz="2000" b="1" dirty="0">
                <a:effectLst/>
                <a:latin typeface="Arial" panose="020B0604020202020204" pitchFamily="34" charset="0"/>
                <a:ea typeface="Times New Roman" panose="02020603050405020304" pitchFamily="18" charset="0"/>
              </a:rPr>
              <a:t>SALARIES_FACT</a:t>
            </a:r>
            <a:r>
              <a:rPr lang="af-ZA" sz="2000" dirty="0">
                <a:effectLst/>
                <a:latin typeface="Arial" panose="020B0604020202020204" pitchFamily="34" charset="0"/>
                <a:ea typeface="Times New Roman" panose="02020603050405020304" pitchFamily="18" charset="0"/>
              </a:rPr>
              <a:t>, the detail of new appointments (</a:t>
            </a:r>
            <a:r>
              <a:rPr lang="af-ZA" sz="2000" b="1" dirty="0">
                <a:effectLst/>
                <a:latin typeface="Arial" panose="020B0604020202020204" pitchFamily="34" charset="0"/>
                <a:ea typeface="Times New Roman" panose="02020603050405020304" pitchFamily="18" charset="0"/>
              </a:rPr>
              <a:t>HIRE_DATE</a:t>
            </a:r>
            <a:r>
              <a:rPr lang="af-ZA" sz="2000" dirty="0">
                <a:effectLst/>
                <a:latin typeface="Arial" panose="020B0604020202020204" pitchFamily="34" charset="0"/>
                <a:ea typeface="Times New Roman" panose="02020603050405020304" pitchFamily="18" charset="0"/>
              </a:rPr>
              <a:t>) should be </a:t>
            </a:r>
            <a:r>
              <a:rPr lang="af-ZA" sz="2000" b="1" u="sng" dirty="0">
                <a:effectLst/>
                <a:latin typeface="Arial" panose="020B0604020202020204" pitchFamily="34" charset="0"/>
                <a:ea typeface="Times New Roman" panose="02020603050405020304" pitchFamily="18" charset="0"/>
              </a:rPr>
              <a:t>UPDATED DAILY</a:t>
            </a:r>
            <a:r>
              <a:rPr lang="af-ZA" sz="2000" dirty="0">
                <a:effectLst/>
                <a:latin typeface="Arial" panose="020B0604020202020204" pitchFamily="34" charset="0"/>
                <a:ea typeface="Times New Roman" panose="02020603050405020304" pitchFamily="18" charset="0"/>
              </a:rPr>
              <a:t> from the operational database into the fact table, </a:t>
            </a:r>
            <a:r>
              <a:rPr lang="af-ZA" sz="2000" b="1" dirty="0">
                <a:effectLst/>
                <a:latin typeface="Arial" panose="020B0604020202020204" pitchFamily="34" charset="0"/>
                <a:ea typeface="Times New Roman" panose="02020603050405020304" pitchFamily="18" charset="0"/>
              </a:rPr>
              <a:t>SALARIES_FACT.</a:t>
            </a:r>
            <a:r>
              <a:rPr lang="af-ZA" sz="2000" dirty="0">
                <a:effectLst/>
                <a:latin typeface="Arial" panose="020B0604020202020204" pitchFamily="34" charset="0"/>
                <a:ea typeface="Times New Roman" panose="02020603050405020304" pitchFamily="18" charset="0"/>
              </a:rPr>
              <a:t> Write a SQL statement to do that.</a:t>
            </a:r>
            <a:endParaRPr lang="en-ZA" sz="2400" dirty="0"/>
          </a:p>
          <a:p>
            <a:pPr algn="just">
              <a:lnSpc>
                <a:spcPct val="100000"/>
              </a:lnSpc>
            </a:pPr>
            <a:r>
              <a:rPr lang="af-ZA" sz="2000" i="1" u="sng" dirty="0">
                <a:effectLst/>
                <a:latin typeface="Arial" panose="020B0604020202020204" pitchFamily="34" charset="0"/>
                <a:ea typeface="Times New Roman" panose="02020603050405020304" pitchFamily="18" charset="0"/>
              </a:rPr>
              <a:t>Nadat</a:t>
            </a:r>
            <a:r>
              <a:rPr lang="af-ZA" sz="2000" i="1" dirty="0">
                <a:effectLst/>
                <a:latin typeface="Arial" panose="020B0604020202020204" pitchFamily="34" charset="0"/>
                <a:ea typeface="Times New Roman" panose="02020603050405020304" pitchFamily="18" charset="0"/>
              </a:rPr>
              <a:t> die feitetabel geskep is en data aanvanklik uit die operasionele databasis oorgelaai is in </a:t>
            </a:r>
            <a:r>
              <a:rPr lang="af-ZA" sz="2000" b="1" i="1" dirty="0">
                <a:effectLst/>
                <a:latin typeface="Arial" panose="020B0604020202020204" pitchFamily="34" charset="0"/>
                <a:ea typeface="Times New Roman" panose="02020603050405020304" pitchFamily="18" charset="0"/>
              </a:rPr>
              <a:t>SALARIES_FACT,</a:t>
            </a:r>
            <a:r>
              <a:rPr lang="af-ZA" sz="2000" i="1" dirty="0">
                <a:effectLst/>
                <a:latin typeface="Arial" panose="020B0604020202020204" pitchFamily="34" charset="0"/>
                <a:ea typeface="Times New Roman" panose="02020603050405020304" pitchFamily="18" charset="0"/>
              </a:rPr>
              <a:t> moet die detail van nuwe aanstellings (</a:t>
            </a:r>
            <a:r>
              <a:rPr lang="af-ZA" sz="2000" b="1" i="1" dirty="0">
                <a:effectLst/>
                <a:latin typeface="Arial" panose="020B0604020202020204" pitchFamily="34" charset="0"/>
                <a:ea typeface="Times New Roman" panose="02020603050405020304" pitchFamily="18" charset="0"/>
              </a:rPr>
              <a:t>HIRE_DATE</a:t>
            </a:r>
            <a:r>
              <a:rPr lang="af-ZA" sz="2000" i="1" dirty="0">
                <a:effectLst/>
                <a:latin typeface="Arial" panose="020B0604020202020204" pitchFamily="34" charset="0"/>
                <a:ea typeface="Times New Roman" panose="02020603050405020304" pitchFamily="18" charset="0"/>
              </a:rPr>
              <a:t>) uit die operasionele databasis </a:t>
            </a:r>
            <a:r>
              <a:rPr lang="af-ZA" sz="2000" b="1" i="1" u="sng" dirty="0">
                <a:effectLst/>
                <a:latin typeface="Arial" panose="020B0604020202020204" pitchFamily="34" charset="0"/>
                <a:ea typeface="Times New Roman" panose="02020603050405020304" pitchFamily="18" charset="0"/>
              </a:rPr>
              <a:t>DAAGLIKS</a:t>
            </a:r>
            <a:r>
              <a:rPr lang="af-ZA" sz="2000" i="1" dirty="0">
                <a:effectLst/>
                <a:latin typeface="Arial" panose="020B0604020202020204" pitchFamily="34" charset="0"/>
                <a:ea typeface="Times New Roman" panose="02020603050405020304" pitchFamily="18" charset="0"/>
              </a:rPr>
              <a:t> in die feite tabel, </a:t>
            </a:r>
            <a:r>
              <a:rPr lang="af-ZA" sz="2000" b="1" i="1" dirty="0">
                <a:effectLst/>
                <a:latin typeface="Arial" panose="020B0604020202020204" pitchFamily="34" charset="0"/>
                <a:ea typeface="Times New Roman" panose="02020603050405020304" pitchFamily="18" charset="0"/>
              </a:rPr>
              <a:t>SALARIES_FACT,</a:t>
            </a:r>
            <a:r>
              <a:rPr lang="af-ZA" sz="2000" i="1" dirty="0">
                <a:effectLst/>
                <a:latin typeface="Arial" panose="020B0604020202020204" pitchFamily="34" charset="0"/>
                <a:ea typeface="Times New Roman" panose="02020603050405020304" pitchFamily="18" charset="0"/>
              </a:rPr>
              <a:t> opgedateer word. Skryf ŉ SQL stelling om dit te doen. / </a:t>
            </a:r>
          </a:p>
        </p:txBody>
      </p:sp>
      <p:sp>
        <p:nvSpPr>
          <p:cNvPr id="7" name="Rectangle 2">
            <a:extLst>
              <a:ext uri="{FF2B5EF4-FFF2-40B4-BE49-F238E27FC236}">
                <a16:creationId xmlns:a16="http://schemas.microsoft.com/office/drawing/2014/main" id="{AE7986CF-42B0-0EB3-F2D5-E52D8F18D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graphicFrame>
        <p:nvGraphicFramePr>
          <p:cNvPr id="8" name="Object 7">
            <a:extLst>
              <a:ext uri="{FF2B5EF4-FFF2-40B4-BE49-F238E27FC236}">
                <a16:creationId xmlns:a16="http://schemas.microsoft.com/office/drawing/2014/main" id="{A898E519-B767-22B6-BD20-F8439EF86915}"/>
              </a:ext>
            </a:extLst>
          </p:cNvPr>
          <p:cNvGraphicFramePr>
            <a:graphicFrameLocks noChangeAspect="1"/>
          </p:cNvGraphicFramePr>
          <p:nvPr>
            <p:extLst>
              <p:ext uri="{D42A27DB-BD31-4B8C-83A1-F6EECF244321}">
                <p14:modId xmlns:p14="http://schemas.microsoft.com/office/powerpoint/2010/main" val="102626666"/>
              </p:ext>
            </p:extLst>
          </p:nvPr>
        </p:nvGraphicFramePr>
        <p:xfrm>
          <a:off x="838200" y="1609856"/>
          <a:ext cx="6221362" cy="2603036"/>
        </p:xfrm>
        <a:graphic>
          <a:graphicData uri="http://schemas.openxmlformats.org/presentationml/2006/ole">
            <mc:AlternateContent xmlns:mc="http://schemas.openxmlformats.org/markup-compatibility/2006">
              <mc:Choice xmlns:v="urn:schemas-microsoft-com:vml" Requires="v">
                <p:oleObj r:id="rId3" imgW="6657994" imgH="2781164" progId="Visio.Drawing.15">
                  <p:embed/>
                </p:oleObj>
              </mc:Choice>
              <mc:Fallback>
                <p:oleObj r:id="rId3" imgW="6657994" imgH="278116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9856"/>
                        <a:ext cx="6221362" cy="2603036"/>
                      </a:xfrm>
                      <a:prstGeom prst="rect">
                        <a:avLst/>
                      </a:prstGeom>
                      <a:noFill/>
                    </p:spPr>
                  </p:pic>
                </p:oleObj>
              </mc:Fallback>
            </mc:AlternateContent>
          </a:graphicData>
        </a:graphic>
      </p:graphicFrame>
      <p:pic>
        <p:nvPicPr>
          <p:cNvPr id="3" name="Picture 2">
            <a:extLst>
              <a:ext uri="{FF2B5EF4-FFF2-40B4-BE49-F238E27FC236}">
                <a16:creationId xmlns:a16="http://schemas.microsoft.com/office/drawing/2014/main" id="{56F634D5-93EE-080F-8E8B-D0A535F03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8954" y="66458"/>
            <a:ext cx="2115312" cy="1377236"/>
          </a:xfrm>
          <a:prstGeom prst="rect">
            <a:avLst/>
          </a:prstGeom>
        </p:spPr>
      </p:pic>
    </p:spTree>
    <p:extLst>
      <p:ext uri="{BB962C8B-B14F-4D97-AF65-F5344CB8AC3E}">
        <p14:creationId xmlns:p14="http://schemas.microsoft.com/office/powerpoint/2010/main" val="27136020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Semester Test</a:t>
            </a:r>
          </a:p>
        </p:txBody>
      </p:sp>
      <p:sp>
        <p:nvSpPr>
          <p:cNvPr id="3" name="Content Placeholder 2"/>
          <p:cNvSpPr>
            <a:spLocks noGrp="1"/>
          </p:cNvSpPr>
          <p:nvPr>
            <p:ph idx="1"/>
          </p:nvPr>
        </p:nvSpPr>
        <p:spPr>
          <a:xfrm>
            <a:off x="1363980" y="1690688"/>
            <a:ext cx="9464040" cy="4630102"/>
          </a:xfrm>
        </p:spPr>
        <p:txBody>
          <a:bodyPr>
            <a:normAutofit/>
          </a:bodyPr>
          <a:lstStyle/>
          <a:p>
            <a:pPr>
              <a:defRPr/>
            </a:pPr>
            <a:r>
              <a:rPr lang="en-ZA" sz="2200" dirty="0">
                <a:solidFill>
                  <a:schemeClr val="tx1">
                    <a:lumMod val="75000"/>
                  </a:schemeClr>
                </a:solidFill>
                <a:latin typeface="Arial" panose="020B0604020202020204" pitchFamily="34" charset="0"/>
                <a:cs typeface="Arial" panose="020B0604020202020204" pitchFamily="34" charset="0"/>
              </a:rPr>
              <a:t>Sit-down invigilated (Venue?.. – check)</a:t>
            </a:r>
          </a:p>
          <a:p>
            <a:pPr>
              <a:defRPr/>
            </a:pPr>
            <a:r>
              <a:rPr lang="en-ZA" sz="2200" dirty="0">
                <a:solidFill>
                  <a:schemeClr val="tx1">
                    <a:lumMod val="75000"/>
                  </a:schemeClr>
                </a:solidFill>
                <a:latin typeface="Arial" panose="020B0604020202020204" pitchFamily="34" charset="0"/>
                <a:cs typeface="Arial" panose="020B0604020202020204" pitchFamily="34" charset="0"/>
              </a:rPr>
              <a:t>Tuesday 10 September @ 14:00</a:t>
            </a:r>
          </a:p>
          <a:p>
            <a:pPr>
              <a:defRPr/>
            </a:pPr>
            <a:r>
              <a:rPr lang="en-US" sz="2200" dirty="0">
                <a:solidFill>
                  <a:schemeClr val="tx1">
                    <a:lumMod val="75000"/>
                  </a:schemeClr>
                </a:solidFill>
                <a:latin typeface="Arial" panose="020B0604020202020204" pitchFamily="34" charset="0"/>
                <a:cs typeface="Arial" panose="020B0604020202020204" pitchFamily="34" charset="0"/>
              </a:rPr>
              <a:t>Study Unit 1-5 </a:t>
            </a:r>
          </a:p>
          <a:p>
            <a:pPr>
              <a:defRPr/>
            </a:pPr>
            <a:r>
              <a:rPr lang="en-US" sz="2200" dirty="0">
                <a:solidFill>
                  <a:schemeClr val="tx1">
                    <a:lumMod val="75000"/>
                  </a:schemeClr>
                </a:solidFill>
                <a:latin typeface="Arial" panose="020B0604020202020204" pitchFamily="34" charset="0"/>
                <a:cs typeface="Arial" panose="020B0604020202020204" pitchFamily="34" charset="0"/>
              </a:rPr>
              <a:t>60 Marks  ||  1 Hour</a:t>
            </a:r>
          </a:p>
          <a:p>
            <a:pPr>
              <a:defRPr/>
            </a:pPr>
            <a:endParaRPr lang="en-ZA" sz="2200" dirty="0">
              <a:solidFill>
                <a:schemeClr val="tx1">
                  <a:lumMod val="75000"/>
                </a:schemeClr>
              </a:solidFill>
              <a:latin typeface="Arial" panose="020B0604020202020204" pitchFamily="34" charset="0"/>
              <a:cs typeface="Arial" panose="020B0604020202020204" pitchFamily="34" charset="0"/>
            </a:endParaRPr>
          </a:p>
          <a:p>
            <a:pPr marL="0" indent="0">
              <a:buNone/>
            </a:pPr>
            <a:r>
              <a:rPr lang="en-US" sz="1800" b="1" dirty="0">
                <a:effectLst/>
                <a:latin typeface="Calibri" panose="020F0502020204030204" pitchFamily="34" charset="0"/>
                <a:ea typeface="Calibri" panose="020F0502020204030204" pitchFamily="34" charset="0"/>
              </a:rPr>
              <a:t>Test structure:</a:t>
            </a:r>
            <a:endParaRPr lang="en-ZA" sz="1800" b="0" i="0" u="none" strike="noStrike" baseline="0" dirty="0">
              <a:solidFill>
                <a:srgbClr val="000000"/>
              </a:solidFill>
              <a:latin typeface="Calibri" panose="020F0502020204030204" pitchFamily="34" charset="0"/>
            </a:endParaRP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1 – Transaction Management &amp; </a:t>
            </a:r>
            <a:r>
              <a:rPr lang="fr-FR" sz="1800" b="0" i="0" u="none" strike="noStrike" baseline="0" dirty="0" err="1">
                <a:solidFill>
                  <a:srgbClr val="000000"/>
                </a:solidFill>
                <a:latin typeface="Calibri" panose="020F0502020204030204" pitchFamily="34" charset="0"/>
              </a:rPr>
              <a:t>Concurrency</a:t>
            </a:r>
            <a:r>
              <a:rPr lang="fr-FR" sz="1800" b="0" i="0" u="none" strike="noStrike" baseline="0" dirty="0">
                <a:solidFill>
                  <a:srgbClr val="000000"/>
                </a:solidFill>
                <a:latin typeface="Calibri" panose="020F0502020204030204" pitchFamily="34" charset="0"/>
              </a:rPr>
              <a:t> Control [14] </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2 – DBMS &amp; </a:t>
            </a:r>
            <a:r>
              <a:rPr lang="fr-FR" sz="1800" b="0" i="0" u="none" strike="noStrike" baseline="0" dirty="0" err="1">
                <a:solidFill>
                  <a:srgbClr val="000000"/>
                </a:solidFill>
                <a:latin typeface="Calibri" panose="020F0502020204030204" pitchFamily="34" charset="0"/>
              </a:rPr>
              <a:t>Query</a:t>
            </a:r>
            <a:r>
              <a:rPr lang="fr-FR" sz="1800" b="0" i="0" u="none" strike="noStrike" baseline="0" dirty="0">
                <a:solidFill>
                  <a:srgbClr val="000000"/>
                </a:solidFill>
                <a:latin typeface="Calibri" panose="020F0502020204030204" pitchFamily="34" charset="0"/>
              </a:rPr>
              <a:t> Optimisation [10]</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3 – Distributed </a:t>
            </a:r>
            <a:r>
              <a:rPr lang="fr-FR" sz="1800" b="0" i="0" u="none" strike="noStrike" baseline="0" dirty="0" err="1">
                <a:solidFill>
                  <a:srgbClr val="000000"/>
                </a:solidFill>
                <a:latin typeface="Calibri" panose="020F0502020204030204" pitchFamily="34" charset="0"/>
              </a:rPr>
              <a:t>Database</a:t>
            </a:r>
            <a:r>
              <a:rPr lang="fr-FR" sz="1800" b="0" i="0" u="none" strike="noStrike" baseline="0" dirty="0">
                <a:solidFill>
                  <a:srgbClr val="000000"/>
                </a:solidFill>
                <a:latin typeface="Calibri" panose="020F0502020204030204" pitchFamily="34" charset="0"/>
              </a:rPr>
              <a:t> Management </a:t>
            </a:r>
            <a:r>
              <a:rPr lang="fr-FR" sz="1800" b="0" i="0" u="none" strike="noStrike" baseline="0" dirty="0" err="1">
                <a:solidFill>
                  <a:srgbClr val="000000"/>
                </a:solidFill>
                <a:latin typeface="Calibri" panose="020F0502020204030204" pitchFamily="34" charset="0"/>
              </a:rPr>
              <a:t>Systems</a:t>
            </a:r>
            <a:r>
              <a:rPr lang="fr-FR" sz="1800" b="0" i="0" u="none" strike="noStrike" baseline="0" dirty="0">
                <a:solidFill>
                  <a:srgbClr val="000000"/>
                </a:solidFill>
                <a:latin typeface="Calibri" panose="020F0502020204030204" pitchFamily="34" charset="0"/>
              </a:rPr>
              <a:t> [14]</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4 – Business Intelligence &amp; Data </a:t>
            </a:r>
            <a:r>
              <a:rPr lang="fr-FR" sz="1800" b="0" i="0" u="none" strike="noStrike" baseline="0" dirty="0" err="1">
                <a:solidFill>
                  <a:srgbClr val="000000"/>
                </a:solidFill>
                <a:latin typeface="Calibri" panose="020F0502020204030204" pitchFamily="34" charset="0"/>
              </a:rPr>
              <a:t>Warehouses</a:t>
            </a:r>
            <a:r>
              <a:rPr lang="fr-FR" sz="1800" b="0" i="0" u="none" strike="noStrike" baseline="0" dirty="0">
                <a:solidFill>
                  <a:srgbClr val="000000"/>
                </a:solidFill>
                <a:latin typeface="Calibri" panose="020F0502020204030204" pitchFamily="34" charset="0"/>
              </a:rPr>
              <a:t> [10]</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5 – Multiple </a:t>
            </a:r>
            <a:r>
              <a:rPr lang="fr-FR" sz="1800" b="0" i="0" u="none" strike="noStrike" baseline="0" dirty="0" err="1">
                <a:solidFill>
                  <a:srgbClr val="000000"/>
                </a:solidFill>
                <a:latin typeface="Calibri" panose="020F0502020204030204" pitchFamily="34" charset="0"/>
              </a:rPr>
              <a:t>choice</a:t>
            </a:r>
            <a:r>
              <a:rPr lang="fr-FR" sz="1800" b="0" i="0" u="none" strike="noStrike" baseline="0" dirty="0">
                <a:solidFill>
                  <a:srgbClr val="000000"/>
                </a:solidFill>
                <a:latin typeface="Calibri" panose="020F0502020204030204" pitchFamily="34" charset="0"/>
              </a:rPr>
              <a:t> (SQL) [12]</a:t>
            </a:r>
          </a:p>
        </p:txBody>
      </p:sp>
      <p:pic>
        <p:nvPicPr>
          <p:cNvPr id="1026" name="Picture 2">
            <a:extLst>
              <a:ext uri="{FF2B5EF4-FFF2-40B4-BE49-F238E27FC236}">
                <a16:creationId xmlns:a16="http://schemas.microsoft.com/office/drawing/2014/main" id="{B964CD50-64C4-4E79-D5D3-586BA5561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109" y="537210"/>
            <a:ext cx="3937518" cy="1968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4182E6-B9B6-7D02-651F-D2EE71E5E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394" y="4005248"/>
            <a:ext cx="2633406" cy="185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3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Privileges</a:t>
            </a:r>
            <a:endParaRPr lang="en-ZA" dirty="0"/>
          </a:p>
        </p:txBody>
      </p:sp>
      <p:sp>
        <p:nvSpPr>
          <p:cNvPr id="3" name="Content Placeholder 2"/>
          <p:cNvSpPr>
            <a:spLocks noGrp="1"/>
          </p:cNvSpPr>
          <p:nvPr>
            <p:ph sz="half" idx="1"/>
          </p:nvPr>
        </p:nvSpPr>
        <p:spPr>
          <a:xfrm>
            <a:off x="1636870" y="2367437"/>
            <a:ext cx="8915401" cy="3187543"/>
          </a:xfrm>
        </p:spPr>
        <p:txBody>
          <a:bodyPr>
            <a:normAutofit/>
          </a:bodyPr>
          <a:lstStyle/>
          <a:p>
            <a:r>
              <a:rPr lang="en-US" b="1" u="sng" dirty="0">
                <a:solidFill>
                  <a:schemeClr val="bg1"/>
                </a:solidFill>
              </a:rPr>
              <a:t>System privileges:</a:t>
            </a:r>
            <a:r>
              <a:rPr lang="en-US" b="1" dirty="0">
                <a:solidFill>
                  <a:schemeClr val="bg1"/>
                </a:solidFill>
              </a:rPr>
              <a:t> </a:t>
            </a:r>
            <a:r>
              <a:rPr lang="en-US" dirty="0">
                <a:solidFill>
                  <a:schemeClr val="bg1"/>
                </a:solidFill>
              </a:rPr>
              <a:t>Performing a particular action within the </a:t>
            </a:r>
            <a:r>
              <a:rPr lang="en-ZA" dirty="0">
                <a:solidFill>
                  <a:schemeClr val="bg1"/>
                </a:solidFill>
              </a:rPr>
              <a:t>database</a:t>
            </a:r>
          </a:p>
          <a:p>
            <a:r>
              <a:rPr lang="en-US" b="1" u="sng" dirty="0">
                <a:solidFill>
                  <a:schemeClr val="bg1"/>
                </a:solidFill>
              </a:rPr>
              <a:t>Object privileges:</a:t>
            </a:r>
            <a:r>
              <a:rPr lang="en-US" b="1" dirty="0">
                <a:solidFill>
                  <a:schemeClr val="bg1"/>
                </a:solidFill>
              </a:rPr>
              <a:t> </a:t>
            </a:r>
            <a:r>
              <a:rPr lang="en-US" dirty="0">
                <a:solidFill>
                  <a:schemeClr val="bg1"/>
                </a:solidFill>
              </a:rPr>
              <a:t>Manipulating the content of the database </a:t>
            </a:r>
            <a:r>
              <a:rPr lang="en-ZA" dirty="0">
                <a:solidFill>
                  <a:schemeClr val="bg1"/>
                </a:solidFill>
              </a:rPr>
              <a:t>objects</a:t>
            </a:r>
          </a:p>
          <a:p>
            <a:r>
              <a:rPr lang="en-US" b="1" u="sng" dirty="0">
                <a:solidFill>
                  <a:schemeClr val="bg1"/>
                </a:solidFill>
              </a:rPr>
              <a:t>Schemas:</a:t>
            </a:r>
            <a:r>
              <a:rPr lang="en-US" b="1" dirty="0">
                <a:solidFill>
                  <a:schemeClr val="bg1"/>
                </a:solidFill>
              </a:rPr>
              <a:t> </a:t>
            </a:r>
            <a:r>
              <a:rPr lang="en-US" dirty="0">
                <a:solidFill>
                  <a:schemeClr val="bg1"/>
                </a:solidFill>
              </a:rPr>
              <a:t>Collection of objects such as tables, views, and </a:t>
            </a:r>
            <a:r>
              <a:rPr lang="en-ZA" dirty="0">
                <a:solidFill>
                  <a:schemeClr val="bg1"/>
                </a:solidFill>
              </a:rPr>
              <a:t>sequences</a:t>
            </a:r>
          </a:p>
        </p:txBody>
      </p:sp>
    </p:spTree>
    <p:extLst>
      <p:ext uri="{BB962C8B-B14F-4D97-AF65-F5344CB8AC3E}">
        <p14:creationId xmlns:p14="http://schemas.microsoft.com/office/powerpoint/2010/main" val="24553086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CMPG321</a:t>
            </a:r>
          </a:p>
        </p:txBody>
      </p:sp>
      <p:sp>
        <p:nvSpPr>
          <p:cNvPr id="3" name="Content Placeholder 2"/>
          <p:cNvSpPr>
            <a:spLocks noGrp="1"/>
          </p:cNvSpPr>
          <p:nvPr>
            <p:ph idx="1"/>
          </p:nvPr>
        </p:nvSpPr>
        <p:spPr>
          <a:xfrm>
            <a:off x="838200" y="1825625"/>
            <a:ext cx="10783824" cy="4667250"/>
          </a:xfrm>
        </p:spPr>
        <p:txBody>
          <a:bodyPr>
            <a:normAutofit/>
          </a:bodyPr>
          <a:lstStyle/>
          <a:p>
            <a:pPr>
              <a:defRPr/>
            </a:pPr>
            <a:r>
              <a:rPr lang="en-US" sz="2880" dirty="0">
                <a:latin typeface="Arial" panose="020B0604020202020204" pitchFamily="34" charset="0"/>
                <a:cs typeface="Arial" panose="020B0604020202020204" pitchFamily="34" charset="0"/>
              </a:rPr>
              <a:t>Homework assignment</a:t>
            </a:r>
          </a:p>
          <a:p>
            <a:pPr lvl="1">
              <a:defRPr/>
            </a:pPr>
            <a:r>
              <a:rPr lang="en-US" sz="2520" dirty="0">
                <a:latin typeface="Arial" panose="020B0604020202020204" pitchFamily="34" charset="0"/>
                <a:cs typeface="Arial" panose="020B0604020202020204" pitchFamily="34" charset="0"/>
              </a:rPr>
              <a:t>Revision Quiz SU5 – Opens today</a:t>
            </a:r>
          </a:p>
          <a:p>
            <a:pPr lvl="1">
              <a:defRPr/>
            </a:pPr>
            <a:endParaRPr lang="en-US" sz="2520" dirty="0">
              <a:latin typeface="Arial" panose="020B0604020202020204" pitchFamily="34" charset="0"/>
              <a:cs typeface="Arial" panose="020B0604020202020204" pitchFamily="34" charset="0"/>
            </a:endParaRPr>
          </a:p>
          <a:p>
            <a:pPr lvl="1">
              <a:defRPr/>
            </a:pPr>
            <a:r>
              <a:rPr lang="en-US" sz="2520" b="1" dirty="0">
                <a:latin typeface="Arial" panose="020B0604020202020204" pitchFamily="34" charset="0"/>
                <a:cs typeface="Arial" panose="020B0604020202020204" pitchFamily="34" charset="0"/>
              </a:rPr>
              <a:t>Wednesday – Assignment 3 - SQL</a:t>
            </a:r>
          </a:p>
          <a:p>
            <a:pPr lvl="1">
              <a:defRPr/>
            </a:pPr>
            <a:endParaRPr lang="en-US" sz="2520" b="1" dirty="0">
              <a:latin typeface="Arial" panose="020B0604020202020204" pitchFamily="34" charset="0"/>
              <a:cs typeface="Arial" panose="020B0604020202020204" pitchFamily="34" charset="0"/>
            </a:endParaRPr>
          </a:p>
          <a:p>
            <a:pPr lvl="1">
              <a:defRPr/>
            </a:pPr>
            <a:r>
              <a:rPr lang="en-US" sz="2760" dirty="0">
                <a:latin typeface="Arial" panose="020B0604020202020204" pitchFamily="34" charset="0"/>
                <a:cs typeface="Arial" panose="020B0604020202020204" pitchFamily="34" charset="0"/>
              </a:rPr>
              <a:t>Go through </a:t>
            </a:r>
            <a:r>
              <a:rPr lang="en-US" sz="2280" dirty="0">
                <a:latin typeface="Arial" panose="020B0604020202020204" pitchFamily="34" charset="0"/>
                <a:cs typeface="Arial" panose="020B0604020202020204" pitchFamily="34" charset="0"/>
              </a:rPr>
              <a:t>(</a:t>
            </a:r>
            <a:r>
              <a:rPr lang="en-US" sz="2280" u="sng" dirty="0">
                <a:latin typeface="Arial" panose="020B0604020202020204" pitchFamily="34" charset="0"/>
                <a:cs typeface="Arial" panose="020B0604020202020204" pitchFamily="34" charset="0"/>
              </a:rPr>
              <a:t>Ch 7 &amp; 8</a:t>
            </a:r>
            <a:r>
              <a:rPr lang="en-US" sz="2280" dirty="0">
                <a:latin typeface="Arial" panose="020B0604020202020204" pitchFamily="34" charset="0"/>
                <a:cs typeface="Arial" panose="020B0604020202020204" pitchFamily="34" charset="0"/>
              </a:rPr>
              <a:t> - 13</a:t>
            </a:r>
            <a:r>
              <a:rPr lang="en-US" sz="2280" baseline="30000" dirty="0">
                <a:latin typeface="Arial" panose="020B0604020202020204" pitchFamily="34" charset="0"/>
                <a:cs typeface="Arial" panose="020B0604020202020204" pitchFamily="34" charset="0"/>
              </a:rPr>
              <a:t>th </a:t>
            </a:r>
            <a:r>
              <a:rPr lang="en-US" sz="2280" dirty="0">
                <a:latin typeface="Arial" panose="020B0604020202020204" pitchFamily="34" charset="0"/>
                <a:cs typeface="Arial" panose="020B0604020202020204" pitchFamily="34" charset="0"/>
              </a:rPr>
              <a:t>ed.; </a:t>
            </a:r>
            <a:r>
              <a:rPr lang="en-US" sz="2280" u="sng" dirty="0">
                <a:latin typeface="Arial" panose="020B0604020202020204" pitchFamily="34" charset="0"/>
                <a:cs typeface="Arial" panose="020B0604020202020204" pitchFamily="34" charset="0"/>
              </a:rPr>
              <a:t>Ch 8 &amp; 9</a:t>
            </a:r>
            <a:r>
              <a:rPr lang="en-US" sz="2280" dirty="0">
                <a:latin typeface="Arial" panose="020B0604020202020204" pitchFamily="34" charset="0"/>
                <a:cs typeface="Arial" panose="020B0604020202020204" pitchFamily="34" charset="0"/>
              </a:rPr>
              <a:t> – 3</a:t>
            </a:r>
            <a:r>
              <a:rPr lang="en-US" sz="2280" baseline="30000" dirty="0">
                <a:latin typeface="Arial" panose="020B0604020202020204" pitchFamily="34" charset="0"/>
                <a:cs typeface="Arial" panose="020B0604020202020204" pitchFamily="34" charset="0"/>
              </a:rPr>
              <a:t>th</a:t>
            </a:r>
            <a:r>
              <a:rPr lang="en-US" sz="2280" dirty="0">
                <a:latin typeface="Arial" panose="020B0604020202020204" pitchFamily="34" charset="0"/>
                <a:cs typeface="Arial" panose="020B0604020202020204" pitchFamily="34" charset="0"/>
              </a:rPr>
              <a:t> ed.) - </a:t>
            </a:r>
            <a:r>
              <a:rPr lang="en-US" sz="2800" b="1" dirty="0">
                <a:latin typeface="Arial" panose="020B0604020202020204" pitchFamily="34" charset="0"/>
                <a:cs typeface="Arial" panose="020B0604020202020204" pitchFamily="34" charset="0"/>
              </a:rPr>
              <a:t>SQL</a:t>
            </a:r>
            <a:br>
              <a:rPr lang="en-US" sz="2280" dirty="0">
                <a:latin typeface="Arial" panose="020B0604020202020204" pitchFamily="34" charset="0"/>
                <a:cs typeface="Arial" panose="020B0604020202020204" pitchFamily="34" charset="0"/>
              </a:rPr>
            </a:br>
            <a:r>
              <a:rPr lang="en-US" sz="2280" dirty="0">
                <a:latin typeface="Arial" panose="020B0604020202020204" pitchFamily="34" charset="0"/>
                <a:cs typeface="Arial" panose="020B0604020202020204" pitchFamily="34" charset="0"/>
              </a:rPr>
              <a:t>&amp; </a:t>
            </a:r>
            <a:r>
              <a:rPr lang="en-US" sz="2400" dirty="0">
                <a:latin typeface="Arial" panose="020B0604020202020204" pitchFamily="34" charset="0"/>
                <a:cs typeface="Arial" panose="020B0604020202020204" pitchFamily="34" charset="0"/>
              </a:rPr>
              <a:t>SQL</a:t>
            </a:r>
            <a:r>
              <a:rPr lang="en-US" sz="2280" dirty="0">
                <a:latin typeface="Arial" panose="020B0604020202020204" pitchFamily="34" charset="0"/>
                <a:cs typeface="Arial" panose="020B0604020202020204" pitchFamily="34" charset="0"/>
              </a:rPr>
              <a:t> Slides on eFundi</a:t>
            </a:r>
            <a:r>
              <a:rPr lang="en-US" sz="2760" dirty="0">
                <a:latin typeface="Arial" panose="020B0604020202020204" pitchFamily="34" charset="0"/>
                <a:cs typeface="Arial" panose="020B0604020202020204" pitchFamily="34" charset="0"/>
              </a:rPr>
              <a:t> </a:t>
            </a:r>
            <a:br>
              <a:rPr lang="en-US" sz="2760" dirty="0">
                <a:latin typeface="Arial" panose="020B0604020202020204" pitchFamily="34" charset="0"/>
                <a:cs typeface="Arial" panose="020B0604020202020204" pitchFamily="34" charset="0"/>
              </a:rPr>
            </a:br>
            <a:endParaRPr lang="en-US" sz="2760" b="1" dirty="0">
              <a:latin typeface="Arial" panose="020B0604020202020204" pitchFamily="34" charset="0"/>
              <a:cs typeface="Arial" panose="020B0604020202020204" pitchFamily="34" charset="0"/>
            </a:endParaRPr>
          </a:p>
          <a:p>
            <a:pPr lvl="1">
              <a:defRPr/>
            </a:pPr>
            <a:r>
              <a:rPr lang="en-US" sz="2760" b="1" dirty="0">
                <a:latin typeface="Arial" panose="020B0604020202020204" pitchFamily="34" charset="0"/>
                <a:cs typeface="Arial" panose="020B0604020202020204" pitchFamily="34" charset="0"/>
              </a:rPr>
              <a:t>Group Project</a:t>
            </a:r>
          </a:p>
          <a:p>
            <a:pPr lvl="2">
              <a:defRPr/>
            </a:pPr>
            <a:r>
              <a:rPr lang="en-ZA" sz="2400" dirty="0">
                <a:solidFill>
                  <a:schemeClr val="tx1">
                    <a:lumMod val="75000"/>
                  </a:schemeClr>
                </a:solidFill>
                <a:latin typeface="Arial" panose="020B0604020202020204" pitchFamily="34" charset="0"/>
                <a:cs typeface="Arial" panose="020B0604020202020204" pitchFamily="34" charset="0"/>
              </a:rPr>
              <a:t>Phase 2 – Database Setup &amp; Load Airbnb </a:t>
            </a:r>
            <a:br>
              <a:rPr lang="en-ZA" sz="2400" dirty="0">
                <a:solidFill>
                  <a:schemeClr val="tx1">
                    <a:lumMod val="75000"/>
                  </a:schemeClr>
                </a:solidFill>
                <a:latin typeface="Arial" panose="020B0604020202020204" pitchFamily="34" charset="0"/>
                <a:cs typeface="Arial" panose="020B0604020202020204" pitchFamily="34" charset="0"/>
              </a:rPr>
            </a:br>
            <a:r>
              <a:rPr lang="en-ZA" sz="2400" dirty="0">
                <a:solidFill>
                  <a:schemeClr val="tx1">
                    <a:lumMod val="75000"/>
                  </a:schemeClr>
                </a:solidFill>
                <a:latin typeface="Arial" panose="020B0604020202020204" pitchFamily="34" charset="0"/>
                <a:cs typeface="Arial" panose="020B0604020202020204" pitchFamily="34" charset="0"/>
              </a:rPr>
              <a:t>data into DBMS of your choice</a:t>
            </a:r>
            <a:endParaRPr lang="en-US" sz="2520" dirty="0">
              <a:latin typeface="Arial" panose="020B0604020202020204" pitchFamily="34" charset="0"/>
              <a:cs typeface="Arial" panose="020B0604020202020204" pitchFamily="34" charset="0"/>
            </a:endParaRPr>
          </a:p>
          <a:p>
            <a:pPr>
              <a:defRPr/>
            </a:pPr>
            <a:endParaRPr lang="en-US" sz="288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9120" y="4001294"/>
            <a:ext cx="3177540" cy="2068830"/>
          </a:xfrm>
          <a:prstGeom prst="rect">
            <a:avLst/>
          </a:prstGeom>
        </p:spPr>
      </p:pic>
    </p:spTree>
    <p:extLst>
      <p:ext uri="{BB962C8B-B14F-4D97-AF65-F5344CB8AC3E}">
        <p14:creationId xmlns:p14="http://schemas.microsoft.com/office/powerpoint/2010/main" val="385722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Privileges</a:t>
            </a:r>
            <a:endParaRPr lang="en-ZA" dirty="0"/>
          </a:p>
        </p:txBody>
      </p:sp>
      <p:sp>
        <p:nvSpPr>
          <p:cNvPr id="3" name="Content Placeholder 2"/>
          <p:cNvSpPr>
            <a:spLocks noGrp="1"/>
          </p:cNvSpPr>
          <p:nvPr>
            <p:ph sz="half" idx="1"/>
          </p:nvPr>
        </p:nvSpPr>
        <p:spPr/>
        <p:txBody>
          <a:bodyPr/>
          <a:lstStyle/>
          <a:p>
            <a:pPr marL="0" indent="0">
              <a:buNone/>
            </a:pPr>
            <a:r>
              <a:rPr lang="en-US" dirty="0"/>
              <a:t>A </a:t>
            </a:r>
            <a:r>
              <a:rPr lang="en-US" i="1" u="sng" dirty="0"/>
              <a:t>schema</a:t>
            </a:r>
            <a:r>
              <a:rPr lang="en-US" i="1" dirty="0"/>
              <a:t> </a:t>
            </a:r>
            <a:r>
              <a:rPr lang="en-US" dirty="0"/>
              <a:t>is a collection of objects such as tables, views, and sequences. The schema is owned by a database user and has the same name as that user.</a:t>
            </a:r>
            <a:endParaRPr lang="en-ZA" dirty="0"/>
          </a:p>
        </p:txBody>
      </p:sp>
      <p:sp>
        <p:nvSpPr>
          <p:cNvPr id="4" name="Content Placeholder 3"/>
          <p:cNvSpPr>
            <a:spLocks noGrp="1"/>
          </p:cNvSpPr>
          <p:nvPr>
            <p:ph sz="half" idx="2"/>
          </p:nvPr>
        </p:nvSpPr>
        <p:spPr/>
        <p:txBody>
          <a:bodyPr>
            <a:noAutofit/>
          </a:bodyPr>
          <a:lstStyle/>
          <a:p>
            <a:pPr marL="0" indent="0">
              <a:buNone/>
            </a:pPr>
            <a:r>
              <a:rPr lang="en-US" dirty="0">
                <a:solidFill>
                  <a:schemeClr val="bg1"/>
                </a:solidFill>
              </a:rPr>
              <a:t>A </a:t>
            </a:r>
            <a:r>
              <a:rPr lang="en-US" u="sng" dirty="0">
                <a:solidFill>
                  <a:schemeClr val="bg1"/>
                </a:solidFill>
              </a:rPr>
              <a:t>system privilege </a:t>
            </a:r>
            <a:r>
              <a:rPr lang="en-US" dirty="0">
                <a:solidFill>
                  <a:schemeClr val="bg1"/>
                </a:solidFill>
              </a:rPr>
              <a:t>is the right to perform a particular action, or to perform an action on any schema objects of a particular type. </a:t>
            </a:r>
          </a:p>
          <a:p>
            <a:pPr marL="0" indent="0">
              <a:buNone/>
            </a:pPr>
            <a:r>
              <a:rPr lang="en-US" dirty="0">
                <a:solidFill>
                  <a:schemeClr val="bg1"/>
                </a:solidFill>
              </a:rPr>
              <a:t>An </a:t>
            </a:r>
            <a:r>
              <a:rPr lang="en-US" u="sng" dirty="0">
                <a:solidFill>
                  <a:schemeClr val="bg1"/>
                </a:solidFill>
              </a:rPr>
              <a:t>object privilege</a:t>
            </a:r>
            <a:r>
              <a:rPr lang="en-US" dirty="0">
                <a:solidFill>
                  <a:schemeClr val="bg1"/>
                </a:solidFill>
              </a:rPr>
              <a:t> provides the user the ability to perform a particular action on a specific schema object.</a:t>
            </a:r>
            <a:endParaRPr lang="en-ZA" dirty="0">
              <a:solidFill>
                <a:schemeClr val="bg1"/>
              </a:solidFill>
            </a:endParaRPr>
          </a:p>
          <a:p>
            <a:endParaRPr lang="en-ZA" dirty="0"/>
          </a:p>
        </p:txBody>
      </p:sp>
    </p:spTree>
    <p:extLst>
      <p:ext uri="{BB962C8B-B14F-4D97-AF65-F5344CB8AC3E}">
        <p14:creationId xmlns:p14="http://schemas.microsoft.com/office/powerpoint/2010/main" val="298842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System Privileges</a:t>
            </a:r>
            <a:endParaRPr lang="en-ZA" dirty="0"/>
          </a:p>
        </p:txBody>
      </p:sp>
      <p:sp>
        <p:nvSpPr>
          <p:cNvPr id="3" name="Content Placeholder 2"/>
          <p:cNvSpPr>
            <a:spLocks noGrp="1"/>
          </p:cNvSpPr>
          <p:nvPr>
            <p:ph sz="half" idx="1"/>
          </p:nvPr>
        </p:nvSpPr>
        <p:spPr>
          <a:xfrm>
            <a:off x="1636870" y="2230279"/>
            <a:ext cx="4390550" cy="3324701"/>
          </a:xfrm>
        </p:spPr>
        <p:txBody>
          <a:bodyPr>
            <a:normAutofit/>
          </a:bodyPr>
          <a:lstStyle/>
          <a:p>
            <a:pPr marL="0" indent="0">
              <a:buNone/>
            </a:pPr>
            <a:r>
              <a:rPr lang="en-US" dirty="0">
                <a:solidFill>
                  <a:schemeClr val="bg1"/>
                </a:solidFill>
              </a:rPr>
              <a:t>The database administrator has high-level system privileges for tasks such as:</a:t>
            </a:r>
          </a:p>
          <a:p>
            <a:pPr marL="0" indent="0">
              <a:buNone/>
            </a:pPr>
            <a:r>
              <a:rPr lang="en-ZA" dirty="0">
                <a:solidFill>
                  <a:schemeClr val="bg1"/>
                </a:solidFill>
              </a:rPr>
              <a:t>– Creating new users</a:t>
            </a:r>
          </a:p>
          <a:p>
            <a:pPr marL="0" indent="0">
              <a:buNone/>
            </a:pPr>
            <a:r>
              <a:rPr lang="en-ZA" dirty="0">
                <a:solidFill>
                  <a:schemeClr val="bg1"/>
                </a:solidFill>
              </a:rPr>
              <a:t>– Removing users</a:t>
            </a:r>
          </a:p>
          <a:p>
            <a:pPr marL="0" indent="0">
              <a:buNone/>
            </a:pPr>
            <a:r>
              <a:rPr lang="en-ZA" dirty="0">
                <a:solidFill>
                  <a:schemeClr val="bg1"/>
                </a:solidFill>
              </a:rPr>
              <a:t>– Removing tables</a:t>
            </a:r>
          </a:p>
          <a:p>
            <a:pPr marL="0" indent="0">
              <a:buNone/>
            </a:pPr>
            <a:r>
              <a:rPr lang="en-ZA" dirty="0">
                <a:solidFill>
                  <a:schemeClr val="bg1"/>
                </a:solidFill>
              </a:rPr>
              <a:t>– Backing up tables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32960" y="3231792"/>
            <a:ext cx="6766560" cy="2753832"/>
          </a:xfrm>
        </p:spPr>
      </p:pic>
    </p:spTree>
    <p:extLst>
      <p:ext uri="{BB962C8B-B14F-4D97-AF65-F5344CB8AC3E}">
        <p14:creationId xmlns:p14="http://schemas.microsoft.com/office/powerpoint/2010/main" val="237523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Creating Users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94267" y="2230279"/>
            <a:ext cx="8200608" cy="2986541"/>
          </a:xfrm>
        </p:spPr>
      </p:pic>
    </p:spTree>
    <p:extLst>
      <p:ext uri="{BB962C8B-B14F-4D97-AF65-F5344CB8AC3E}">
        <p14:creationId xmlns:p14="http://schemas.microsoft.com/office/powerpoint/2010/main" val="790103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User System Privileges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29124" y="1800810"/>
            <a:ext cx="5265448" cy="105740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236" y="3486150"/>
            <a:ext cx="6932669" cy="24947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872" y="1800809"/>
            <a:ext cx="4839469" cy="136573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63536">
            <a:off x="4637584" y="2506618"/>
            <a:ext cx="1613860" cy="1022797"/>
          </a:xfrm>
          <a:prstGeom prst="rect">
            <a:avLst/>
          </a:prstGeom>
        </p:spPr>
      </p:pic>
    </p:spTree>
    <p:extLst>
      <p:ext uri="{BB962C8B-B14F-4D97-AF65-F5344CB8AC3E}">
        <p14:creationId xmlns:p14="http://schemas.microsoft.com/office/powerpoint/2010/main" val="306725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What Is a Role?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08603" y="2583181"/>
            <a:ext cx="4785968" cy="2545728"/>
          </a:xfrm>
        </p:spPr>
      </p:pic>
      <p:sp>
        <p:nvSpPr>
          <p:cNvPr id="4" name="Content Placeholder 3"/>
          <p:cNvSpPr>
            <a:spLocks noGrp="1"/>
          </p:cNvSpPr>
          <p:nvPr>
            <p:ph sz="half" idx="2"/>
          </p:nvPr>
        </p:nvSpPr>
        <p:spPr/>
        <p:txBody>
          <a:bodyPr>
            <a:normAutofit/>
          </a:bodyPr>
          <a:lstStyle/>
          <a:p>
            <a:pPr marL="0" indent="0">
              <a:buNone/>
            </a:pPr>
            <a:r>
              <a:rPr lang="en-US" dirty="0">
                <a:solidFill>
                  <a:schemeClr val="bg1"/>
                </a:solidFill>
              </a:rPr>
              <a:t>A </a:t>
            </a:r>
            <a:r>
              <a:rPr lang="en-US" u="sng" dirty="0">
                <a:solidFill>
                  <a:schemeClr val="bg1"/>
                </a:solidFill>
              </a:rPr>
              <a:t>role</a:t>
            </a:r>
            <a:r>
              <a:rPr lang="en-US" dirty="0">
                <a:solidFill>
                  <a:schemeClr val="bg1"/>
                </a:solidFill>
              </a:rPr>
              <a:t> is a named group of related privileges that can be granted to the user. This method makes it easier to </a:t>
            </a:r>
            <a:r>
              <a:rPr lang="en-US" u="sng" dirty="0">
                <a:solidFill>
                  <a:schemeClr val="bg1"/>
                </a:solidFill>
              </a:rPr>
              <a:t>revoke</a:t>
            </a:r>
            <a:r>
              <a:rPr lang="en-US" dirty="0">
                <a:solidFill>
                  <a:schemeClr val="bg1"/>
                </a:solidFill>
              </a:rPr>
              <a:t> and </a:t>
            </a:r>
            <a:r>
              <a:rPr lang="en-US" u="sng" dirty="0">
                <a:solidFill>
                  <a:schemeClr val="bg1"/>
                </a:solidFill>
              </a:rPr>
              <a:t>maintain privileges</a:t>
            </a:r>
            <a:r>
              <a:rPr lang="en-US" dirty="0">
                <a:solidFill>
                  <a:schemeClr val="bg1"/>
                </a:solidFill>
              </a:rPr>
              <a:t>. A user can have access to several roles, and several users can be assigned the same role. Roles are typically created for a database application.</a:t>
            </a:r>
            <a:endParaRPr lang="en-ZA" dirty="0">
              <a:solidFill>
                <a:schemeClr val="bg1"/>
              </a:solidFill>
            </a:endParaRPr>
          </a:p>
        </p:txBody>
      </p:sp>
    </p:spTree>
    <p:extLst>
      <p:ext uri="{BB962C8B-B14F-4D97-AF65-F5344CB8AC3E}">
        <p14:creationId xmlns:p14="http://schemas.microsoft.com/office/powerpoint/2010/main" val="252223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Creating and Granting Privileges to a Role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08008" y="2230279"/>
            <a:ext cx="6548412" cy="3280848"/>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6821">
            <a:off x="1469652" y="5085247"/>
            <a:ext cx="1925618" cy="1220376"/>
          </a:xfrm>
          <a:prstGeom prst="rect">
            <a:avLst/>
          </a:prstGeom>
        </p:spPr>
      </p:pic>
    </p:spTree>
    <p:extLst>
      <p:ext uri="{BB962C8B-B14F-4D97-AF65-F5344CB8AC3E}">
        <p14:creationId xmlns:p14="http://schemas.microsoft.com/office/powerpoint/2010/main" val="237775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Changing Your Password</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88936" y="2230279"/>
            <a:ext cx="6611270" cy="2683783"/>
          </a:xfrm>
        </p:spPr>
      </p:pic>
    </p:spTree>
    <p:extLst>
      <p:ext uri="{BB962C8B-B14F-4D97-AF65-F5344CB8AC3E}">
        <p14:creationId xmlns:p14="http://schemas.microsoft.com/office/powerpoint/2010/main" val="1820667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Object Privileges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9671" y="2387464"/>
            <a:ext cx="4703921" cy="3167516"/>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22690" y="2727800"/>
            <a:ext cx="5308250" cy="2449153"/>
          </a:xfrm>
        </p:spPr>
      </p:pic>
    </p:spTree>
    <p:extLst>
      <p:ext uri="{BB962C8B-B14F-4D97-AF65-F5344CB8AC3E}">
        <p14:creationId xmlns:p14="http://schemas.microsoft.com/office/powerpoint/2010/main" val="399801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Attendance of 26 August</a:t>
            </a:r>
          </a:p>
        </p:txBody>
      </p:sp>
      <p:pic>
        <p:nvPicPr>
          <p:cNvPr id="4" name="Picture 2" descr="Forms response chart. Question title: Would you rather fight 10 duck-sized horses, or 1 horse-sized duck?. Number of responses: 166 responses.">
            <a:extLst>
              <a:ext uri="{FF2B5EF4-FFF2-40B4-BE49-F238E27FC236}">
                <a16:creationId xmlns:a16="http://schemas.microsoft.com/office/drawing/2014/main" id="{462ED41B-1D8B-5849-FFA2-5331567F2B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6" r="17339"/>
          <a:stretch/>
        </p:blipFill>
        <p:spPr bwMode="auto">
          <a:xfrm>
            <a:off x="838200" y="1449383"/>
            <a:ext cx="9832258" cy="5129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ould you rather fight a horse-sized duck or 100 duck-sized horses? :  r/weirddalle">
            <a:extLst>
              <a:ext uri="{FF2B5EF4-FFF2-40B4-BE49-F238E27FC236}">
                <a16:creationId xmlns:a16="http://schemas.microsoft.com/office/drawing/2014/main" id="{EB9BAF7F-5B05-908A-B4D0-6B44709DA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546" y="2287879"/>
            <a:ext cx="4204996" cy="4204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orms response chart. Question title: Would you rather fight 10 duck-sized horses, or 1 horse-sized duck?. Number of responses: 166 responses.">
            <a:extLst>
              <a:ext uri="{FF2B5EF4-FFF2-40B4-BE49-F238E27FC236}">
                <a16:creationId xmlns:a16="http://schemas.microsoft.com/office/drawing/2014/main" id="{F629604A-0060-42D2-49FC-F2DA86B7EC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31" t="27318" r="17339" b="57009"/>
          <a:stretch/>
        </p:blipFill>
        <p:spPr bwMode="auto">
          <a:xfrm>
            <a:off x="838200" y="5516545"/>
            <a:ext cx="2600632" cy="80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11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Granting Object Privileges</a:t>
            </a:r>
            <a:endParaRPr lang="en-ZA"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71816" y="2063183"/>
            <a:ext cx="6245510" cy="3079470"/>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22139">
            <a:off x="1095713" y="3497581"/>
            <a:ext cx="1915912" cy="1214225"/>
          </a:xfrm>
          <a:prstGeom prst="rect">
            <a:avLst/>
          </a:prstGeom>
        </p:spPr>
      </p:pic>
    </p:spTree>
    <p:extLst>
      <p:ext uri="{BB962C8B-B14F-4D97-AF65-F5344CB8AC3E}">
        <p14:creationId xmlns:p14="http://schemas.microsoft.com/office/powerpoint/2010/main" val="420524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Passing On Your Privileges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79157" y="2028016"/>
            <a:ext cx="6630828" cy="3231724"/>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8632">
            <a:off x="821235" y="3970164"/>
            <a:ext cx="2087567" cy="1323012"/>
          </a:xfrm>
          <a:prstGeom prst="rect">
            <a:avLst/>
          </a:prstGeom>
        </p:spPr>
      </p:pic>
    </p:spTree>
    <p:extLst>
      <p:ext uri="{BB962C8B-B14F-4D97-AF65-F5344CB8AC3E}">
        <p14:creationId xmlns:p14="http://schemas.microsoft.com/office/powerpoint/2010/main" val="1893572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Revoking Object Privileges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2034" y="2720868"/>
            <a:ext cx="5162527" cy="2342749"/>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4571" y="2670404"/>
            <a:ext cx="5362099" cy="2159884"/>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9082" y="4688374"/>
            <a:ext cx="2291378" cy="1452180"/>
          </a:xfrm>
          <a:prstGeom prst="rect">
            <a:avLst/>
          </a:prstGeom>
        </p:spPr>
      </p:pic>
    </p:spTree>
    <p:extLst>
      <p:ext uri="{BB962C8B-B14F-4D97-AF65-F5344CB8AC3E}">
        <p14:creationId xmlns:p14="http://schemas.microsoft.com/office/powerpoint/2010/main" val="1252916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4003" y="342900"/>
            <a:ext cx="8915399" cy="1330714"/>
          </a:xfrm>
        </p:spPr>
        <p:txBody>
          <a:bodyPr/>
          <a:lstStyle/>
          <a:p>
            <a:pPr algn="ctr"/>
            <a:r>
              <a:rPr lang="en-ZA" b="1" dirty="0"/>
              <a:t>Summary</a:t>
            </a:r>
            <a:endParaRPr lang="en-ZA" dirty="0"/>
          </a:p>
        </p:txBody>
      </p:sp>
      <p:sp>
        <p:nvSpPr>
          <p:cNvPr id="5" name="Content Placeholder 4"/>
          <p:cNvSpPr>
            <a:spLocks noGrp="1"/>
          </p:cNvSpPr>
          <p:nvPr>
            <p:ph idx="1"/>
          </p:nvPr>
        </p:nvSpPr>
        <p:spPr>
          <a:xfrm>
            <a:off x="1312545" y="1303021"/>
            <a:ext cx="9378316" cy="4446270"/>
          </a:xfrm>
        </p:spPr>
        <p:txBody>
          <a:bodyPr>
            <a:normAutofit fontScale="92500" lnSpcReduction="20000"/>
          </a:bodyPr>
          <a:lstStyle/>
          <a:p>
            <a:pPr marL="0" indent="0">
              <a:buNone/>
            </a:pPr>
            <a:r>
              <a:rPr lang="en-US" dirty="0">
                <a:solidFill>
                  <a:schemeClr val="bg1"/>
                </a:solidFill>
              </a:rPr>
              <a:t>DBAs establish initial database security for users by assigning privileges to the users.</a:t>
            </a:r>
          </a:p>
          <a:p>
            <a:r>
              <a:rPr lang="en-US" dirty="0">
                <a:solidFill>
                  <a:schemeClr val="bg1"/>
                </a:solidFill>
              </a:rPr>
              <a:t>The DBA creates users who must have a password. The </a:t>
            </a:r>
            <a:r>
              <a:rPr lang="en-US" u="sng" dirty="0">
                <a:solidFill>
                  <a:schemeClr val="bg1"/>
                </a:solidFill>
              </a:rPr>
              <a:t>DBA</a:t>
            </a:r>
            <a:r>
              <a:rPr lang="en-US" dirty="0">
                <a:solidFill>
                  <a:schemeClr val="bg1"/>
                </a:solidFill>
              </a:rPr>
              <a:t> is also responsible for establishing the initial system privileges for a user.</a:t>
            </a:r>
          </a:p>
          <a:p>
            <a:r>
              <a:rPr lang="en-US" dirty="0">
                <a:solidFill>
                  <a:schemeClr val="bg1"/>
                </a:solidFill>
              </a:rPr>
              <a:t>After the user has created an object, the user can pass along any of the available object privileges to other users or to all users by using the </a:t>
            </a:r>
            <a:r>
              <a:rPr lang="en-US" u="sng" dirty="0">
                <a:solidFill>
                  <a:schemeClr val="bg1"/>
                </a:solidFill>
              </a:rPr>
              <a:t>GRANT</a:t>
            </a:r>
            <a:r>
              <a:rPr lang="en-US" dirty="0">
                <a:solidFill>
                  <a:schemeClr val="bg1"/>
                </a:solidFill>
              </a:rPr>
              <a:t> statement.</a:t>
            </a:r>
          </a:p>
          <a:p>
            <a:r>
              <a:rPr lang="en-US" dirty="0">
                <a:solidFill>
                  <a:schemeClr val="bg1"/>
                </a:solidFill>
              </a:rPr>
              <a:t>A DBA can create roles by using the </a:t>
            </a:r>
            <a:r>
              <a:rPr lang="en-US" u="sng" dirty="0">
                <a:solidFill>
                  <a:schemeClr val="bg1"/>
                </a:solidFill>
              </a:rPr>
              <a:t>CREATE ROLE </a:t>
            </a:r>
            <a:r>
              <a:rPr lang="en-US" dirty="0">
                <a:solidFill>
                  <a:schemeClr val="bg1"/>
                </a:solidFill>
              </a:rPr>
              <a:t>statement to pass along a collection of system or object privileges to multiple users. Roles make granting and revoking privileges </a:t>
            </a:r>
            <a:r>
              <a:rPr lang="en-ZA" dirty="0">
                <a:solidFill>
                  <a:schemeClr val="bg1"/>
                </a:solidFill>
              </a:rPr>
              <a:t>easier to maintain.</a:t>
            </a:r>
          </a:p>
          <a:p>
            <a:r>
              <a:rPr lang="en-US" dirty="0">
                <a:solidFill>
                  <a:schemeClr val="bg1"/>
                </a:solidFill>
              </a:rPr>
              <a:t>Users can change their passwords by using the </a:t>
            </a:r>
            <a:r>
              <a:rPr lang="en-US" u="sng" dirty="0">
                <a:solidFill>
                  <a:schemeClr val="bg1"/>
                </a:solidFill>
              </a:rPr>
              <a:t>ALTER USER </a:t>
            </a:r>
            <a:r>
              <a:rPr lang="en-US" dirty="0">
                <a:solidFill>
                  <a:schemeClr val="bg1"/>
                </a:solidFill>
              </a:rPr>
              <a:t>statement.</a:t>
            </a:r>
          </a:p>
          <a:p>
            <a:r>
              <a:rPr lang="en-US" dirty="0">
                <a:solidFill>
                  <a:schemeClr val="bg1"/>
                </a:solidFill>
              </a:rPr>
              <a:t>You can remove privileges from users by using the </a:t>
            </a:r>
            <a:r>
              <a:rPr lang="en-US" u="sng" dirty="0">
                <a:solidFill>
                  <a:schemeClr val="bg1"/>
                </a:solidFill>
              </a:rPr>
              <a:t>REVOKE</a:t>
            </a:r>
            <a:r>
              <a:rPr lang="en-US" dirty="0">
                <a:solidFill>
                  <a:schemeClr val="bg1"/>
                </a:solidFill>
              </a:rPr>
              <a:t> statement.</a:t>
            </a:r>
          </a:p>
          <a:p>
            <a:r>
              <a:rPr lang="en-US" dirty="0">
                <a:solidFill>
                  <a:schemeClr val="bg1"/>
                </a:solidFill>
              </a:rPr>
              <a:t>With data dictionary views, users can view the privileges granted to them and those that are </a:t>
            </a:r>
            <a:r>
              <a:rPr lang="en-ZA" dirty="0">
                <a:solidFill>
                  <a:schemeClr val="bg1"/>
                </a:solidFill>
              </a:rPr>
              <a:t>granted on their objects.</a:t>
            </a:r>
          </a:p>
        </p:txBody>
      </p:sp>
    </p:spTree>
    <p:extLst>
      <p:ext uri="{BB962C8B-B14F-4D97-AF65-F5344CB8AC3E}">
        <p14:creationId xmlns:p14="http://schemas.microsoft.com/office/powerpoint/2010/main" val="393356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1136" y="701516"/>
            <a:ext cx="9566910" cy="2148840"/>
          </a:xfrm>
        </p:spPr>
        <p:txBody>
          <a:bodyPr/>
          <a:lstStyle/>
          <a:p>
            <a:pPr algn="ctr"/>
            <a:r>
              <a:rPr lang="en-US" dirty="0"/>
              <a:t>2 – Managing Schema Objects</a:t>
            </a:r>
            <a:endParaRPr lang="en-ZA" dirty="0"/>
          </a:p>
        </p:txBody>
      </p:sp>
      <p:sp>
        <p:nvSpPr>
          <p:cNvPr id="3" name="Subtitle 2"/>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2840453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endParaRPr lang="en-ZA" dirty="0"/>
          </a:p>
        </p:txBody>
      </p:sp>
      <p:sp>
        <p:nvSpPr>
          <p:cNvPr id="3" name="Content Placeholder 2"/>
          <p:cNvSpPr>
            <a:spLocks noGrp="1"/>
          </p:cNvSpPr>
          <p:nvPr>
            <p:ph idx="1"/>
          </p:nvPr>
        </p:nvSpPr>
        <p:spPr>
          <a:xfrm>
            <a:off x="1636873" y="1800226"/>
            <a:ext cx="8915399" cy="3754756"/>
          </a:xfrm>
        </p:spPr>
        <p:txBody>
          <a:bodyPr>
            <a:normAutofit/>
          </a:bodyPr>
          <a:lstStyle/>
          <a:p>
            <a:pPr marL="0" indent="0">
              <a:buNone/>
            </a:pPr>
            <a:r>
              <a:rPr lang="en-ZA" dirty="0">
                <a:solidFill>
                  <a:schemeClr val="bg1"/>
                </a:solidFill>
              </a:rPr>
              <a:t>• Add constraints</a:t>
            </a:r>
          </a:p>
          <a:p>
            <a:pPr marL="0" indent="0">
              <a:buNone/>
            </a:pPr>
            <a:r>
              <a:rPr lang="en-ZA" dirty="0">
                <a:solidFill>
                  <a:schemeClr val="bg1"/>
                </a:solidFill>
              </a:rPr>
              <a:t>• Create indexes</a:t>
            </a:r>
          </a:p>
          <a:p>
            <a:pPr marL="0" indent="0">
              <a:buNone/>
            </a:pPr>
            <a:r>
              <a:rPr lang="en-US" dirty="0">
                <a:solidFill>
                  <a:schemeClr val="bg1"/>
                </a:solidFill>
              </a:rPr>
              <a:t>• Create indexes using the </a:t>
            </a:r>
            <a:r>
              <a:rPr lang="en-US" u="sng" dirty="0">
                <a:solidFill>
                  <a:schemeClr val="bg1"/>
                </a:solidFill>
              </a:rPr>
              <a:t>CREATE TABLE </a:t>
            </a:r>
            <a:r>
              <a:rPr lang="en-US" dirty="0">
                <a:solidFill>
                  <a:schemeClr val="bg1"/>
                </a:solidFill>
              </a:rPr>
              <a:t>statement</a:t>
            </a:r>
          </a:p>
          <a:p>
            <a:pPr marL="0" indent="0">
              <a:buNone/>
            </a:pPr>
            <a:r>
              <a:rPr lang="en-ZA" dirty="0">
                <a:solidFill>
                  <a:schemeClr val="bg1"/>
                </a:solidFill>
              </a:rPr>
              <a:t>• Create function-based indexes</a:t>
            </a:r>
          </a:p>
        </p:txBody>
      </p:sp>
    </p:spTree>
    <p:extLst>
      <p:ext uri="{BB962C8B-B14F-4D97-AF65-F5344CB8AC3E}">
        <p14:creationId xmlns:p14="http://schemas.microsoft.com/office/powerpoint/2010/main" val="1469106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ZA" b="1" dirty="0"/>
              <a:t>ALTER TABLE Statement</a:t>
            </a:r>
            <a:endParaRPr lang="en-ZA" dirty="0"/>
          </a:p>
        </p:txBody>
      </p:sp>
      <p:sp>
        <p:nvSpPr>
          <p:cNvPr id="2" name="Content Placeholder 1"/>
          <p:cNvSpPr>
            <a:spLocks noGrp="1"/>
          </p:cNvSpPr>
          <p:nvPr>
            <p:ph sz="half" idx="1"/>
          </p:nvPr>
        </p:nvSpPr>
        <p:spPr>
          <a:xfrm>
            <a:off x="3237069" y="2081687"/>
            <a:ext cx="5876452" cy="3187543"/>
          </a:xfrm>
        </p:spPr>
        <p:txBody>
          <a:bodyPr/>
          <a:lstStyle/>
          <a:p>
            <a:pPr marL="0" indent="0">
              <a:buNone/>
            </a:pPr>
            <a:r>
              <a:rPr lang="en-US" dirty="0">
                <a:solidFill>
                  <a:schemeClr val="bg1"/>
                </a:solidFill>
              </a:rPr>
              <a:t>Use the ALTER TABLE statement to:</a:t>
            </a:r>
          </a:p>
          <a:p>
            <a:r>
              <a:rPr lang="en-ZA" dirty="0">
                <a:solidFill>
                  <a:schemeClr val="bg1"/>
                </a:solidFill>
              </a:rPr>
              <a:t>Add a new column</a:t>
            </a:r>
          </a:p>
          <a:p>
            <a:r>
              <a:rPr lang="en-ZA" dirty="0">
                <a:solidFill>
                  <a:schemeClr val="bg1"/>
                </a:solidFill>
              </a:rPr>
              <a:t>Modify an existing column</a:t>
            </a:r>
          </a:p>
          <a:p>
            <a:r>
              <a:rPr lang="en-US" dirty="0">
                <a:solidFill>
                  <a:schemeClr val="bg1"/>
                </a:solidFill>
              </a:rPr>
              <a:t>Define a default value for the new column</a:t>
            </a:r>
          </a:p>
          <a:p>
            <a:r>
              <a:rPr lang="en-ZA" dirty="0">
                <a:solidFill>
                  <a:schemeClr val="bg1"/>
                </a:solidFill>
              </a:rPr>
              <a:t>Drop a column</a:t>
            </a:r>
          </a:p>
        </p:txBody>
      </p:sp>
    </p:spTree>
    <p:extLst>
      <p:ext uri="{BB962C8B-B14F-4D97-AF65-F5344CB8AC3E}">
        <p14:creationId xmlns:p14="http://schemas.microsoft.com/office/powerpoint/2010/main" val="3254787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417" y="342900"/>
            <a:ext cx="8915399" cy="1330714"/>
          </a:xfrm>
        </p:spPr>
        <p:txBody>
          <a:bodyPr/>
          <a:lstStyle/>
          <a:p>
            <a:pPr algn="ctr"/>
            <a:r>
              <a:rPr lang="en-ZA" b="1" dirty="0"/>
              <a:t>ALTER TABLE Statement</a:t>
            </a:r>
            <a:endParaRPr lang="en-ZA"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8986" y="545354"/>
            <a:ext cx="3650969" cy="1927169"/>
          </a:xfrm>
        </p:spPr>
      </p:pic>
      <p:pic>
        <p:nvPicPr>
          <p:cNvPr id="5"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9546" y="2216796"/>
            <a:ext cx="5281181" cy="290093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877" y="2612560"/>
            <a:ext cx="4527460" cy="16578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706" y="4410404"/>
            <a:ext cx="4378865" cy="19635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570913">
            <a:off x="4953000" y="4340630"/>
            <a:ext cx="1737360" cy="17373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330" y="2843118"/>
            <a:ext cx="1673690" cy="167369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286105">
            <a:off x="4825520" y="947959"/>
            <a:ext cx="1714500" cy="1714500"/>
          </a:xfrm>
          <a:prstGeom prst="rect">
            <a:avLst/>
          </a:prstGeom>
        </p:spPr>
      </p:pic>
    </p:spTree>
    <p:extLst>
      <p:ext uri="{BB962C8B-B14F-4D97-AF65-F5344CB8AC3E}">
        <p14:creationId xmlns:p14="http://schemas.microsoft.com/office/powerpoint/2010/main" val="393971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Adding a Constraint Syntax</a:t>
            </a:r>
            <a:endParaRPr lang="en-ZA"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9630" y="2851613"/>
            <a:ext cx="5043936" cy="201960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94163" y="2503170"/>
            <a:ext cx="4803426" cy="2636611"/>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2764" y="5083026"/>
            <a:ext cx="1643617" cy="1041655"/>
          </a:xfrm>
          <a:prstGeom prst="rect">
            <a:avLst/>
          </a:prstGeom>
        </p:spPr>
      </p:pic>
    </p:spTree>
    <p:extLst>
      <p:ext uri="{BB962C8B-B14F-4D97-AF65-F5344CB8AC3E}">
        <p14:creationId xmlns:p14="http://schemas.microsoft.com/office/powerpoint/2010/main" val="114328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ON DELETE CASCADE</a:t>
            </a:r>
            <a:endParaRPr lang="en-ZA" dirty="0"/>
          </a:p>
        </p:txBody>
      </p:sp>
      <p:sp>
        <p:nvSpPr>
          <p:cNvPr id="6" name="Content Placeholder 5"/>
          <p:cNvSpPr>
            <a:spLocks noGrp="1"/>
          </p:cNvSpPr>
          <p:nvPr>
            <p:ph sz="half" idx="1"/>
          </p:nvPr>
        </p:nvSpPr>
        <p:spPr>
          <a:xfrm>
            <a:off x="836624" y="1875557"/>
            <a:ext cx="10603888" cy="2014584"/>
          </a:xfrm>
        </p:spPr>
        <p:txBody>
          <a:bodyPr>
            <a:noAutofit/>
          </a:bodyPr>
          <a:lstStyle/>
          <a:p>
            <a:pPr marL="0" indent="0">
              <a:buNone/>
            </a:pPr>
            <a:r>
              <a:rPr lang="en-US" dirty="0">
                <a:solidFill>
                  <a:schemeClr val="bg1"/>
                </a:solidFill>
              </a:rPr>
              <a:t>The </a:t>
            </a:r>
            <a:r>
              <a:rPr lang="en-US" u="sng" dirty="0">
                <a:solidFill>
                  <a:schemeClr val="bg1"/>
                </a:solidFill>
              </a:rPr>
              <a:t>ON DELETE CASCADE </a:t>
            </a:r>
            <a:r>
              <a:rPr lang="en-US" dirty="0">
                <a:solidFill>
                  <a:schemeClr val="bg1"/>
                </a:solidFill>
              </a:rPr>
              <a:t>action allows parent key data that is referenced from the </a:t>
            </a:r>
            <a:r>
              <a:rPr lang="en-US" u="sng" dirty="0">
                <a:solidFill>
                  <a:schemeClr val="bg1"/>
                </a:solidFill>
              </a:rPr>
              <a:t>child table to be deleted</a:t>
            </a:r>
            <a:r>
              <a:rPr lang="en-US" dirty="0">
                <a:solidFill>
                  <a:schemeClr val="bg1"/>
                </a:solidFill>
              </a:rPr>
              <a:t>, but not updated. When data in the parent key is deleted, all rows in the child table that depend on the deleted parent key values are also deleted. To specify this referential action, include the ON DELETE CASCADE option in the definition of the FOREIGN KEY constraint.</a:t>
            </a:r>
            <a:endParaRPr lang="en-ZA"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727" y="4022784"/>
            <a:ext cx="6667710" cy="2401450"/>
          </a:xfrm>
          <a:prstGeom prst="rect">
            <a:avLst/>
          </a:prstGeom>
        </p:spPr>
      </p:pic>
    </p:spTree>
    <p:extLst>
      <p:ext uri="{BB962C8B-B14F-4D97-AF65-F5344CB8AC3E}">
        <p14:creationId xmlns:p14="http://schemas.microsoft.com/office/powerpoint/2010/main" val="293278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Semester Test</a:t>
            </a:r>
          </a:p>
        </p:txBody>
      </p:sp>
      <p:sp>
        <p:nvSpPr>
          <p:cNvPr id="3" name="Content Placeholder 2"/>
          <p:cNvSpPr>
            <a:spLocks noGrp="1"/>
          </p:cNvSpPr>
          <p:nvPr>
            <p:ph idx="1"/>
          </p:nvPr>
        </p:nvSpPr>
        <p:spPr>
          <a:xfrm>
            <a:off x="1363980" y="1690688"/>
            <a:ext cx="9464040" cy="4630102"/>
          </a:xfrm>
        </p:spPr>
        <p:txBody>
          <a:bodyPr>
            <a:normAutofit/>
          </a:bodyPr>
          <a:lstStyle/>
          <a:p>
            <a:pPr>
              <a:defRPr/>
            </a:pPr>
            <a:r>
              <a:rPr lang="en-ZA" sz="2200" dirty="0">
                <a:solidFill>
                  <a:schemeClr val="tx1">
                    <a:lumMod val="75000"/>
                  </a:schemeClr>
                </a:solidFill>
                <a:latin typeface="Arial" panose="020B0604020202020204" pitchFamily="34" charset="0"/>
                <a:cs typeface="Arial" panose="020B0604020202020204" pitchFamily="34" charset="0"/>
              </a:rPr>
              <a:t>Sit-down invigilated (Venue?.. – check)</a:t>
            </a:r>
          </a:p>
          <a:p>
            <a:pPr>
              <a:defRPr/>
            </a:pPr>
            <a:r>
              <a:rPr lang="en-ZA" sz="2200" dirty="0">
                <a:solidFill>
                  <a:schemeClr val="tx1">
                    <a:lumMod val="75000"/>
                  </a:schemeClr>
                </a:solidFill>
                <a:latin typeface="Arial" panose="020B0604020202020204" pitchFamily="34" charset="0"/>
                <a:cs typeface="Arial" panose="020B0604020202020204" pitchFamily="34" charset="0"/>
              </a:rPr>
              <a:t>Tuesday 10 September @ 14:00</a:t>
            </a:r>
          </a:p>
          <a:p>
            <a:pPr>
              <a:defRPr/>
            </a:pPr>
            <a:r>
              <a:rPr lang="en-US" sz="2200" dirty="0">
                <a:solidFill>
                  <a:schemeClr val="tx1">
                    <a:lumMod val="75000"/>
                  </a:schemeClr>
                </a:solidFill>
                <a:latin typeface="Arial" panose="020B0604020202020204" pitchFamily="34" charset="0"/>
                <a:cs typeface="Arial" panose="020B0604020202020204" pitchFamily="34" charset="0"/>
              </a:rPr>
              <a:t>Study Unit 1-5 </a:t>
            </a:r>
          </a:p>
          <a:p>
            <a:pPr>
              <a:defRPr/>
            </a:pPr>
            <a:r>
              <a:rPr lang="en-US" sz="2200" dirty="0">
                <a:solidFill>
                  <a:schemeClr val="tx1">
                    <a:lumMod val="75000"/>
                  </a:schemeClr>
                </a:solidFill>
                <a:latin typeface="Arial" panose="020B0604020202020204" pitchFamily="34" charset="0"/>
                <a:cs typeface="Arial" panose="020B0604020202020204" pitchFamily="34" charset="0"/>
              </a:rPr>
              <a:t>60 Marks  ||  1 Hour</a:t>
            </a:r>
          </a:p>
          <a:p>
            <a:pPr>
              <a:defRPr/>
            </a:pPr>
            <a:endParaRPr lang="en-ZA" sz="2200" dirty="0">
              <a:solidFill>
                <a:schemeClr val="tx1">
                  <a:lumMod val="75000"/>
                </a:schemeClr>
              </a:solidFill>
              <a:latin typeface="Arial" panose="020B0604020202020204" pitchFamily="34" charset="0"/>
              <a:cs typeface="Arial" panose="020B0604020202020204" pitchFamily="34" charset="0"/>
            </a:endParaRPr>
          </a:p>
          <a:p>
            <a:pPr marL="0" indent="0">
              <a:buNone/>
            </a:pPr>
            <a:r>
              <a:rPr lang="en-US" sz="1800" b="1" dirty="0">
                <a:effectLst/>
                <a:latin typeface="Calibri" panose="020F0502020204030204" pitchFamily="34" charset="0"/>
                <a:ea typeface="Calibri" panose="020F0502020204030204" pitchFamily="34" charset="0"/>
              </a:rPr>
              <a:t>Test structure:</a:t>
            </a:r>
            <a:endParaRPr lang="en-ZA" sz="1800" b="0" i="0" u="none" strike="noStrike" baseline="0" dirty="0">
              <a:solidFill>
                <a:srgbClr val="000000"/>
              </a:solidFill>
              <a:latin typeface="Calibri" panose="020F0502020204030204" pitchFamily="34" charset="0"/>
            </a:endParaRP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1 – Transaction Management &amp; </a:t>
            </a:r>
            <a:r>
              <a:rPr lang="fr-FR" sz="1800" b="0" i="0" u="none" strike="noStrike" baseline="0" dirty="0" err="1">
                <a:solidFill>
                  <a:srgbClr val="000000"/>
                </a:solidFill>
                <a:latin typeface="Calibri" panose="020F0502020204030204" pitchFamily="34" charset="0"/>
              </a:rPr>
              <a:t>Concurrency</a:t>
            </a:r>
            <a:r>
              <a:rPr lang="fr-FR" sz="1800" b="0" i="0" u="none" strike="noStrike" baseline="0" dirty="0">
                <a:solidFill>
                  <a:srgbClr val="000000"/>
                </a:solidFill>
                <a:latin typeface="Calibri" panose="020F0502020204030204" pitchFamily="34" charset="0"/>
              </a:rPr>
              <a:t> Control [14] </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2 – DBMS &amp; </a:t>
            </a:r>
            <a:r>
              <a:rPr lang="fr-FR" sz="1800" b="0" i="0" u="none" strike="noStrike" baseline="0" dirty="0" err="1">
                <a:solidFill>
                  <a:srgbClr val="000000"/>
                </a:solidFill>
                <a:latin typeface="Calibri" panose="020F0502020204030204" pitchFamily="34" charset="0"/>
              </a:rPr>
              <a:t>Query</a:t>
            </a:r>
            <a:r>
              <a:rPr lang="fr-FR" sz="1800" b="0" i="0" u="none" strike="noStrike" baseline="0" dirty="0">
                <a:solidFill>
                  <a:srgbClr val="000000"/>
                </a:solidFill>
                <a:latin typeface="Calibri" panose="020F0502020204030204" pitchFamily="34" charset="0"/>
              </a:rPr>
              <a:t> Optimisation [10]</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3 – Distributed </a:t>
            </a:r>
            <a:r>
              <a:rPr lang="fr-FR" sz="1800" b="0" i="0" u="none" strike="noStrike" baseline="0" dirty="0" err="1">
                <a:solidFill>
                  <a:srgbClr val="000000"/>
                </a:solidFill>
                <a:latin typeface="Calibri" panose="020F0502020204030204" pitchFamily="34" charset="0"/>
              </a:rPr>
              <a:t>Database</a:t>
            </a:r>
            <a:r>
              <a:rPr lang="fr-FR" sz="1800" b="0" i="0" u="none" strike="noStrike" baseline="0" dirty="0">
                <a:solidFill>
                  <a:srgbClr val="000000"/>
                </a:solidFill>
                <a:latin typeface="Calibri" panose="020F0502020204030204" pitchFamily="34" charset="0"/>
              </a:rPr>
              <a:t> Management </a:t>
            </a:r>
            <a:r>
              <a:rPr lang="fr-FR" sz="1800" b="0" i="0" u="none" strike="noStrike" baseline="0" dirty="0" err="1">
                <a:solidFill>
                  <a:srgbClr val="000000"/>
                </a:solidFill>
                <a:latin typeface="Calibri" panose="020F0502020204030204" pitchFamily="34" charset="0"/>
              </a:rPr>
              <a:t>Systems</a:t>
            </a:r>
            <a:r>
              <a:rPr lang="fr-FR" sz="1800" b="0" i="0" u="none" strike="noStrike" baseline="0" dirty="0">
                <a:solidFill>
                  <a:srgbClr val="000000"/>
                </a:solidFill>
                <a:latin typeface="Calibri" panose="020F0502020204030204" pitchFamily="34" charset="0"/>
              </a:rPr>
              <a:t> [14]</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4 – Business Intelligence &amp; Data </a:t>
            </a:r>
            <a:r>
              <a:rPr lang="fr-FR" sz="1800" b="0" i="0" u="none" strike="noStrike" baseline="0" dirty="0" err="1">
                <a:solidFill>
                  <a:srgbClr val="000000"/>
                </a:solidFill>
                <a:latin typeface="Calibri" panose="020F0502020204030204" pitchFamily="34" charset="0"/>
              </a:rPr>
              <a:t>Warehouses</a:t>
            </a:r>
            <a:r>
              <a:rPr lang="fr-FR" sz="1800" b="0" i="0" u="none" strike="noStrike" baseline="0" dirty="0">
                <a:solidFill>
                  <a:srgbClr val="000000"/>
                </a:solidFill>
                <a:latin typeface="Calibri" panose="020F0502020204030204" pitchFamily="34" charset="0"/>
              </a:rPr>
              <a:t> [10]</a:t>
            </a:r>
          </a:p>
          <a:p>
            <a:pPr marL="342900" indent="-342900">
              <a:buFont typeface="+mj-lt"/>
              <a:buAutoNum type="arabicParenR"/>
            </a:pPr>
            <a:r>
              <a:rPr lang="fr-FR" sz="1800" b="0" i="0" u="none" strike="noStrike" baseline="0" dirty="0">
                <a:solidFill>
                  <a:srgbClr val="000000"/>
                </a:solidFill>
                <a:latin typeface="Calibri" panose="020F0502020204030204" pitchFamily="34" charset="0"/>
              </a:rPr>
              <a:t>Question 5 – Multiple </a:t>
            </a:r>
            <a:r>
              <a:rPr lang="fr-FR" sz="1800" b="0" i="0" u="none" strike="noStrike" baseline="0" dirty="0" err="1">
                <a:solidFill>
                  <a:srgbClr val="000000"/>
                </a:solidFill>
                <a:latin typeface="Calibri" panose="020F0502020204030204" pitchFamily="34" charset="0"/>
              </a:rPr>
              <a:t>choice</a:t>
            </a:r>
            <a:r>
              <a:rPr lang="fr-FR" sz="1800" b="0" i="0" u="none" strike="noStrike" baseline="0" dirty="0">
                <a:solidFill>
                  <a:srgbClr val="000000"/>
                </a:solidFill>
                <a:latin typeface="Calibri" panose="020F0502020204030204" pitchFamily="34" charset="0"/>
              </a:rPr>
              <a:t> (SQL) [12]</a:t>
            </a:r>
          </a:p>
        </p:txBody>
      </p:sp>
      <p:pic>
        <p:nvPicPr>
          <p:cNvPr id="1026" name="Picture 2">
            <a:extLst>
              <a:ext uri="{FF2B5EF4-FFF2-40B4-BE49-F238E27FC236}">
                <a16:creationId xmlns:a16="http://schemas.microsoft.com/office/drawing/2014/main" id="{B964CD50-64C4-4E79-D5D3-586BA5561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109" y="537210"/>
            <a:ext cx="3937518" cy="1968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4182E6-B9B6-7D02-651F-D2EE71E5E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394" y="4005248"/>
            <a:ext cx="2633406" cy="185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4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899565"/>
            <a:ext cx="8951118" cy="1330714"/>
          </a:xfrm>
        </p:spPr>
        <p:txBody>
          <a:bodyPr/>
          <a:lstStyle/>
          <a:p>
            <a:pPr algn="ctr"/>
            <a:r>
              <a:rPr lang="en-ZA" b="1" dirty="0"/>
              <a:t>Dropping a Constraint</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08002" y="2230279"/>
            <a:ext cx="6008860" cy="3129367"/>
          </a:xfrm>
        </p:spPr>
      </p:pic>
    </p:spTree>
    <p:extLst>
      <p:ext uri="{BB962C8B-B14F-4D97-AF65-F5344CB8AC3E}">
        <p14:creationId xmlns:p14="http://schemas.microsoft.com/office/powerpoint/2010/main" val="2489097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2" y="899565"/>
            <a:ext cx="4390548" cy="1330714"/>
          </a:xfrm>
        </p:spPr>
        <p:txBody>
          <a:bodyPr/>
          <a:lstStyle/>
          <a:p>
            <a:pPr algn="ctr"/>
            <a:r>
              <a:rPr lang="en-ZA" b="1" dirty="0"/>
              <a:t>Disabling Constraints</a:t>
            </a:r>
            <a:endParaRPr lang="en-ZA"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27" y="2784619"/>
            <a:ext cx="5233151" cy="2221721"/>
          </a:xfrm>
        </p:spPr>
      </p:pic>
      <p:sp>
        <p:nvSpPr>
          <p:cNvPr id="6" name="Title 1"/>
          <p:cNvSpPr txBox="1">
            <a:spLocks/>
          </p:cNvSpPr>
          <p:nvPr/>
        </p:nvSpPr>
        <p:spPr>
          <a:xfrm>
            <a:off x="6161723" y="899565"/>
            <a:ext cx="4390548" cy="133071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ZA" sz="3240" b="1" dirty="0">
                <a:solidFill>
                  <a:prstClr val="black"/>
                </a:solidFill>
                <a:latin typeface="Tw Cen MT" panose="020B0602020104020603"/>
              </a:rPr>
              <a:t>Enabling Constraints</a:t>
            </a:r>
            <a:endParaRPr lang="en-ZA" sz="3240" dirty="0">
              <a:solidFill>
                <a:prstClr val="black"/>
              </a:solidFill>
              <a:latin typeface="Tw Cen MT" panose="020B0602020104020603"/>
            </a:endParaRP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84896" y="2784619"/>
            <a:ext cx="5042524" cy="2353178"/>
          </a:xfrm>
          <a:prstGeom prst="rect">
            <a:avLst/>
          </a:prstGeom>
        </p:spPr>
      </p:pic>
    </p:spTree>
    <p:extLst>
      <p:ext uri="{BB962C8B-B14F-4D97-AF65-F5344CB8AC3E}">
        <p14:creationId xmlns:p14="http://schemas.microsoft.com/office/powerpoint/2010/main" val="3586268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Cascading Constraints</a:t>
            </a:r>
            <a:endParaRPr lang="en-ZA" dirty="0"/>
          </a:p>
        </p:txBody>
      </p:sp>
      <p:sp>
        <p:nvSpPr>
          <p:cNvPr id="3" name="Content Placeholder 2"/>
          <p:cNvSpPr>
            <a:spLocks noGrp="1"/>
          </p:cNvSpPr>
          <p:nvPr>
            <p:ph sz="half" idx="1"/>
          </p:nvPr>
        </p:nvSpPr>
        <p:spPr/>
        <p:txBody>
          <a:bodyPr>
            <a:normAutofit fontScale="92500" lnSpcReduction="10000"/>
          </a:bodyPr>
          <a:lstStyle/>
          <a:p>
            <a:r>
              <a:rPr lang="en-US" dirty="0">
                <a:solidFill>
                  <a:schemeClr val="bg1"/>
                </a:solidFill>
              </a:rPr>
              <a:t>The CASCADE CONSTRAINTS clause is used along with </a:t>
            </a:r>
            <a:r>
              <a:rPr lang="en-ZA" dirty="0">
                <a:solidFill>
                  <a:schemeClr val="bg1"/>
                </a:solidFill>
              </a:rPr>
              <a:t>the DROP COLUMN clause.</a:t>
            </a:r>
          </a:p>
          <a:p>
            <a:r>
              <a:rPr lang="en-US" dirty="0">
                <a:solidFill>
                  <a:schemeClr val="bg1"/>
                </a:solidFill>
              </a:rPr>
              <a:t>The CASCADE CONSTRAINTS clause drops all referential integrity constraints that refer to the primary and unique keys defined on the dropped columns.</a:t>
            </a:r>
          </a:p>
          <a:p>
            <a:r>
              <a:rPr lang="en-US" dirty="0">
                <a:solidFill>
                  <a:schemeClr val="bg1"/>
                </a:solidFill>
              </a:rPr>
              <a:t>The CASCADE CONSTRAINTS clause also drops all multicolumn constraints defined on the dropped columns.</a:t>
            </a:r>
            <a:endParaRPr lang="en-ZA" dirty="0">
              <a:solidFill>
                <a:schemeClr val="bg1"/>
              </a:solidFill>
            </a:endParaRP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27419" y="2548890"/>
            <a:ext cx="5283294" cy="2583180"/>
          </a:xfrm>
        </p:spPr>
      </p:pic>
    </p:spTree>
    <p:extLst>
      <p:ext uri="{BB962C8B-B14F-4D97-AF65-F5344CB8AC3E}">
        <p14:creationId xmlns:p14="http://schemas.microsoft.com/office/powerpoint/2010/main" val="1411232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Renaming Table Columns and Constraints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74500" y="2034540"/>
            <a:ext cx="6040144" cy="3387785"/>
          </a:xfrm>
        </p:spPr>
      </p:pic>
    </p:spTree>
    <p:extLst>
      <p:ext uri="{BB962C8B-B14F-4D97-AF65-F5344CB8AC3E}">
        <p14:creationId xmlns:p14="http://schemas.microsoft.com/office/powerpoint/2010/main" val="316387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Overview of Indexes</a:t>
            </a:r>
            <a:endParaRPr lang="en-ZA" dirty="0"/>
          </a:p>
        </p:txBody>
      </p:sp>
      <p:sp>
        <p:nvSpPr>
          <p:cNvPr id="3" name="Content Placeholder 2"/>
          <p:cNvSpPr>
            <a:spLocks noGrp="1"/>
          </p:cNvSpPr>
          <p:nvPr>
            <p:ph sz="half" idx="1"/>
          </p:nvPr>
        </p:nvSpPr>
        <p:spPr>
          <a:xfrm>
            <a:off x="3899296" y="2035967"/>
            <a:ext cx="4390550" cy="3187543"/>
          </a:xfrm>
        </p:spPr>
        <p:txBody>
          <a:bodyPr>
            <a:normAutofit fontScale="92500" lnSpcReduction="10000"/>
          </a:bodyPr>
          <a:lstStyle/>
          <a:p>
            <a:pPr marL="0" indent="0">
              <a:buNone/>
            </a:pPr>
            <a:r>
              <a:rPr lang="en-ZA" u="sng" dirty="0">
                <a:solidFill>
                  <a:schemeClr val="bg1"/>
                </a:solidFill>
              </a:rPr>
              <a:t>Indexes are created:</a:t>
            </a:r>
          </a:p>
          <a:p>
            <a:r>
              <a:rPr lang="en-ZA" dirty="0">
                <a:solidFill>
                  <a:schemeClr val="bg1"/>
                </a:solidFill>
              </a:rPr>
              <a:t>Automatically</a:t>
            </a:r>
          </a:p>
          <a:p>
            <a:pPr marL="0" indent="0">
              <a:buNone/>
            </a:pPr>
            <a:r>
              <a:rPr lang="en-ZA" dirty="0">
                <a:solidFill>
                  <a:schemeClr val="bg1"/>
                </a:solidFill>
              </a:rPr>
              <a:t>	– PRIMARY KEY creation</a:t>
            </a:r>
          </a:p>
          <a:p>
            <a:pPr marL="0" indent="0">
              <a:buNone/>
            </a:pPr>
            <a:r>
              <a:rPr lang="en-ZA" dirty="0">
                <a:solidFill>
                  <a:schemeClr val="bg1"/>
                </a:solidFill>
              </a:rPr>
              <a:t>	– UNIQUE KEY creation</a:t>
            </a:r>
          </a:p>
          <a:p>
            <a:r>
              <a:rPr lang="en-ZA" dirty="0">
                <a:solidFill>
                  <a:schemeClr val="bg1"/>
                </a:solidFill>
              </a:rPr>
              <a:t>Manually</a:t>
            </a:r>
          </a:p>
          <a:p>
            <a:pPr marL="0" indent="0">
              <a:buNone/>
            </a:pPr>
            <a:r>
              <a:rPr lang="en-ZA" dirty="0">
                <a:solidFill>
                  <a:schemeClr val="bg1"/>
                </a:solidFill>
              </a:rPr>
              <a:t>	– The CREATE INDEX statement</a:t>
            </a:r>
          </a:p>
          <a:p>
            <a:pPr marL="0" indent="0">
              <a:buNone/>
            </a:pPr>
            <a:r>
              <a:rPr lang="en-ZA" dirty="0">
                <a:solidFill>
                  <a:schemeClr val="bg1"/>
                </a:solidFill>
              </a:rPr>
              <a:t>	– The CREATE TABLE statement</a:t>
            </a:r>
          </a:p>
        </p:txBody>
      </p:sp>
    </p:spTree>
    <p:extLst>
      <p:ext uri="{BB962C8B-B14F-4D97-AF65-F5344CB8AC3E}">
        <p14:creationId xmlns:p14="http://schemas.microsoft.com/office/powerpoint/2010/main" val="218373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CREATE INDEX with the CREATE TABLE Statement</a:t>
            </a:r>
            <a:endParaRPr lang="en-Z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801" y="2172935"/>
            <a:ext cx="8439340" cy="4164665"/>
          </a:xfrm>
          <a:prstGeom prst="rect">
            <a:avLst/>
          </a:prstGeom>
        </p:spPr>
      </p:pic>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51013" y="2540777"/>
            <a:ext cx="5236068" cy="3004960"/>
          </a:xfrm>
        </p:spPr>
      </p:pic>
      <p:sp>
        <p:nvSpPr>
          <p:cNvPr id="7" name="Title 1"/>
          <p:cNvSpPr txBox="1">
            <a:spLocks/>
          </p:cNvSpPr>
          <p:nvPr/>
        </p:nvSpPr>
        <p:spPr>
          <a:xfrm>
            <a:off x="2139793" y="1801160"/>
            <a:ext cx="2253138" cy="481489"/>
          </a:xfrm>
          <a:prstGeom prst="rect">
            <a:avLst/>
          </a:prstGeom>
        </p:spPr>
        <p:txBody>
          <a:bodyPr vert="horz" lIns="82296" tIns="41148" rIns="82296" bIns="41148"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US" sz="2970" b="1" dirty="0">
                <a:solidFill>
                  <a:prstClr val="black"/>
                </a:solidFill>
                <a:latin typeface="Tw Cen MT" panose="020B0602020104020603"/>
              </a:rPr>
              <a:t>METHOD 1</a:t>
            </a:r>
            <a:endParaRPr lang="en-ZA" sz="2970" dirty="0">
              <a:solidFill>
                <a:prstClr val="black"/>
              </a:solidFill>
              <a:latin typeface="Tw Cen MT" panose="020B0602020104020603"/>
            </a:endParaRPr>
          </a:p>
        </p:txBody>
      </p:sp>
      <p:sp>
        <p:nvSpPr>
          <p:cNvPr id="8" name="Title 1"/>
          <p:cNvSpPr txBox="1">
            <a:spLocks/>
          </p:cNvSpPr>
          <p:nvPr/>
        </p:nvSpPr>
        <p:spPr>
          <a:xfrm>
            <a:off x="7482459" y="2183572"/>
            <a:ext cx="2253138" cy="481489"/>
          </a:xfrm>
          <a:prstGeom prst="rect">
            <a:avLst/>
          </a:prstGeom>
        </p:spPr>
        <p:txBody>
          <a:bodyPr vert="horz" lIns="82296" tIns="41148" rIns="82296" bIns="41148" rtlCol="0" anchor="ctr">
            <a:normAutofit fontScale="92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US" sz="3240" b="1" dirty="0">
                <a:solidFill>
                  <a:prstClr val="black"/>
                </a:solidFill>
                <a:latin typeface="Tw Cen MT" panose="020B0602020104020603"/>
              </a:rPr>
              <a:t>METHOD 2</a:t>
            </a:r>
            <a:endParaRPr lang="en-ZA" sz="3240" dirty="0">
              <a:solidFill>
                <a:prstClr val="black"/>
              </a:solidFill>
              <a:latin typeface="Tw Cen MT" panose="020B0602020104020603"/>
            </a:endParaRPr>
          </a:p>
        </p:txBody>
      </p:sp>
    </p:spTree>
    <p:extLst>
      <p:ext uri="{BB962C8B-B14F-4D97-AF65-F5344CB8AC3E}">
        <p14:creationId xmlns:p14="http://schemas.microsoft.com/office/powerpoint/2010/main" val="863626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899565"/>
            <a:ext cx="4675318" cy="1330714"/>
          </a:xfrm>
        </p:spPr>
        <p:txBody>
          <a:bodyPr/>
          <a:lstStyle/>
          <a:p>
            <a:pPr algn="ctr"/>
            <a:r>
              <a:rPr lang="en-ZA" b="1" dirty="0"/>
              <a:t>Function-Based Indexes</a:t>
            </a:r>
            <a:endParaRPr lang="en-ZA"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353" y="2388901"/>
            <a:ext cx="5215367" cy="2665166"/>
          </a:xfrm>
        </p:spPr>
      </p:pic>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62712" y="2388900"/>
            <a:ext cx="4953929" cy="2725168"/>
          </a:xfrm>
        </p:spPr>
      </p:pic>
      <p:sp>
        <p:nvSpPr>
          <p:cNvPr id="10" name="Title 1"/>
          <p:cNvSpPr txBox="1">
            <a:spLocks/>
          </p:cNvSpPr>
          <p:nvPr/>
        </p:nvSpPr>
        <p:spPr>
          <a:xfrm>
            <a:off x="6164580" y="899565"/>
            <a:ext cx="4675318" cy="133071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822960"/>
            <a:r>
              <a:rPr lang="en-ZA" sz="3240" b="1" dirty="0">
                <a:solidFill>
                  <a:prstClr val="black"/>
                </a:solidFill>
                <a:latin typeface="Tw Cen MT" panose="020B0602020104020603"/>
              </a:rPr>
              <a:t>Removing an Index</a:t>
            </a:r>
            <a:endParaRPr lang="en-ZA" sz="3240" dirty="0">
              <a:solidFill>
                <a:prstClr val="black"/>
              </a:solidFill>
              <a:latin typeface="Tw Cen MT" panose="020B0602020104020603"/>
            </a:endParaRPr>
          </a:p>
        </p:txBody>
      </p:sp>
    </p:spTree>
    <p:extLst>
      <p:ext uri="{BB962C8B-B14F-4D97-AF65-F5344CB8AC3E}">
        <p14:creationId xmlns:p14="http://schemas.microsoft.com/office/powerpoint/2010/main" val="279162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DROP TABLE … PURGE</a:t>
            </a:r>
            <a:endParaRPr lang="en-ZA"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32910" y="1904913"/>
            <a:ext cx="4663343" cy="1130791"/>
          </a:xfrm>
        </p:spPr>
      </p:pic>
      <p:sp>
        <p:nvSpPr>
          <p:cNvPr id="4" name="Content Placeholder 3"/>
          <p:cNvSpPr>
            <a:spLocks noGrp="1"/>
          </p:cNvSpPr>
          <p:nvPr>
            <p:ph sz="half" idx="2"/>
          </p:nvPr>
        </p:nvSpPr>
        <p:spPr>
          <a:xfrm>
            <a:off x="3970735" y="3144677"/>
            <a:ext cx="4387690" cy="3187543"/>
          </a:xfrm>
        </p:spPr>
        <p:txBody>
          <a:bodyPr>
            <a:normAutofit/>
          </a:bodyPr>
          <a:lstStyle/>
          <a:p>
            <a:pPr marL="0" indent="0">
              <a:buNone/>
            </a:pPr>
            <a:r>
              <a:rPr lang="en-US" dirty="0">
                <a:solidFill>
                  <a:schemeClr val="bg1"/>
                </a:solidFill>
              </a:rPr>
              <a:t>Specify </a:t>
            </a:r>
            <a:r>
              <a:rPr lang="en-US" u="sng" dirty="0">
                <a:solidFill>
                  <a:schemeClr val="bg1"/>
                </a:solidFill>
              </a:rPr>
              <a:t>PURGE</a:t>
            </a:r>
            <a:r>
              <a:rPr lang="en-US" dirty="0">
                <a:solidFill>
                  <a:schemeClr val="bg1"/>
                </a:solidFill>
              </a:rPr>
              <a:t> only if you want to drop the table and release the space associated with it in a single step. If you specify PURGE, then the database does not place the table and its dependent objects into </a:t>
            </a:r>
            <a:r>
              <a:rPr lang="en-ZA" dirty="0">
                <a:solidFill>
                  <a:schemeClr val="bg1"/>
                </a:solidFill>
              </a:rPr>
              <a:t>the recycle bin.</a:t>
            </a:r>
          </a:p>
        </p:txBody>
      </p:sp>
    </p:spTree>
    <p:extLst>
      <p:ext uri="{BB962C8B-B14F-4D97-AF65-F5344CB8AC3E}">
        <p14:creationId xmlns:p14="http://schemas.microsoft.com/office/powerpoint/2010/main" val="4073948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Summary</a:t>
            </a:r>
            <a:endParaRPr lang="en-ZA" dirty="0"/>
          </a:p>
        </p:txBody>
      </p:sp>
      <p:sp>
        <p:nvSpPr>
          <p:cNvPr id="5" name="Content Placeholder 4"/>
          <p:cNvSpPr>
            <a:spLocks noGrp="1"/>
          </p:cNvSpPr>
          <p:nvPr>
            <p:ph idx="1"/>
          </p:nvPr>
        </p:nvSpPr>
        <p:spPr/>
        <p:txBody>
          <a:bodyPr>
            <a:normAutofit/>
          </a:bodyPr>
          <a:lstStyle/>
          <a:p>
            <a:r>
              <a:rPr lang="en-US" dirty="0">
                <a:solidFill>
                  <a:schemeClr val="bg1"/>
                </a:solidFill>
              </a:rPr>
              <a:t>Alter tables to add or modify columns or constraints.</a:t>
            </a:r>
          </a:p>
          <a:p>
            <a:r>
              <a:rPr lang="en-US" dirty="0">
                <a:solidFill>
                  <a:schemeClr val="bg1"/>
                </a:solidFill>
              </a:rPr>
              <a:t>Create indexes and function-based indexes by using the </a:t>
            </a:r>
            <a:r>
              <a:rPr lang="en-US" u="sng" dirty="0">
                <a:solidFill>
                  <a:schemeClr val="bg1"/>
                </a:solidFill>
              </a:rPr>
              <a:t>CREATE INDEX </a:t>
            </a:r>
            <a:r>
              <a:rPr lang="en-US" dirty="0">
                <a:solidFill>
                  <a:schemeClr val="bg1"/>
                </a:solidFill>
              </a:rPr>
              <a:t>statement.</a:t>
            </a:r>
          </a:p>
          <a:p>
            <a:r>
              <a:rPr lang="en-US" dirty="0">
                <a:solidFill>
                  <a:schemeClr val="bg1"/>
                </a:solidFill>
              </a:rPr>
              <a:t>Name your PRIMARY KEY column indexes when you create the table with the CREATE TABLE </a:t>
            </a:r>
            <a:r>
              <a:rPr lang="en-ZA" dirty="0">
                <a:solidFill>
                  <a:schemeClr val="bg1"/>
                </a:solidFill>
              </a:rPr>
              <a:t>statement.</a:t>
            </a:r>
          </a:p>
        </p:txBody>
      </p:sp>
    </p:spTree>
    <p:extLst>
      <p:ext uri="{BB962C8B-B14F-4D97-AF65-F5344CB8AC3E}">
        <p14:creationId xmlns:p14="http://schemas.microsoft.com/office/powerpoint/2010/main" val="332860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3 – Managing Objects with Data Dictionary Views</a:t>
            </a:r>
            <a:endParaRPr lang="en-ZA" dirty="0"/>
          </a:p>
        </p:txBody>
      </p:sp>
      <p:sp>
        <p:nvSpPr>
          <p:cNvPr id="3" name="Subtitle 2"/>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64904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8522" y="1996889"/>
            <a:ext cx="4990204" cy="1476487"/>
          </a:xfrm>
        </p:spPr>
        <p:txBody>
          <a:bodyPr>
            <a:normAutofit fontScale="90000"/>
          </a:bodyPr>
          <a:lstStyle/>
          <a:p>
            <a:r>
              <a:rPr lang="en-US" b="1" dirty="0">
                <a:solidFill>
                  <a:srgbClr val="703E93"/>
                </a:solidFill>
                <a:latin typeface="Arial" panose="020B0604020202020204" pitchFamily="34" charset="0"/>
                <a:cs typeface="Arial" panose="020B0604020202020204" pitchFamily="34" charset="0"/>
              </a:rPr>
              <a:t>CMPG321</a:t>
            </a:r>
            <a:br>
              <a:rPr lang="en-US" b="1" dirty="0">
                <a:solidFill>
                  <a:srgbClr val="703E93"/>
                </a:solidFill>
                <a:latin typeface="Arial" panose="020B0604020202020204" pitchFamily="34" charset="0"/>
                <a:cs typeface="Arial" panose="020B0604020202020204" pitchFamily="34" charset="0"/>
              </a:rPr>
            </a:br>
            <a:r>
              <a:rPr lang="en-US" sz="3840" b="1" dirty="0">
                <a:solidFill>
                  <a:srgbClr val="703E93"/>
                </a:solidFill>
                <a:latin typeface="Arial" panose="020B0604020202020204" pitchFamily="34" charset="0"/>
                <a:cs typeface="Arial" panose="020B0604020202020204" pitchFamily="34" charset="0"/>
              </a:rPr>
              <a:t>Advanced Databases</a:t>
            </a:r>
            <a:endParaRPr lang="en-US" b="1" dirty="0">
              <a:solidFill>
                <a:srgbClr val="703E93"/>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18522" y="3612972"/>
            <a:ext cx="4990204" cy="2178228"/>
          </a:xfrm>
        </p:spPr>
        <p:txBody>
          <a:bodyPr>
            <a:normAutofit/>
          </a:bodyPr>
          <a:lstStyle/>
          <a:p>
            <a:br>
              <a:rPr lang="en-US" sz="1920" dirty="0">
                <a:solidFill>
                  <a:srgbClr val="008499"/>
                </a:solidFill>
              </a:rPr>
            </a:br>
            <a:r>
              <a:rPr lang="en-ZA" sz="3600" dirty="0">
                <a:solidFill>
                  <a:srgbClr val="008499"/>
                </a:solidFill>
              </a:rPr>
              <a:t>SQL</a:t>
            </a:r>
          </a:p>
          <a:p>
            <a:r>
              <a:rPr lang="en-US" sz="1920" dirty="0">
                <a:solidFill>
                  <a:srgbClr val="008499"/>
                </a:solidFill>
              </a:rPr>
              <a:t>SU5</a:t>
            </a:r>
          </a:p>
          <a:p>
            <a:r>
              <a:rPr lang="en-US" sz="1920" dirty="0">
                <a:solidFill>
                  <a:srgbClr val="008499"/>
                </a:solidFill>
              </a:rPr>
              <a:t>Monday 02 September</a:t>
            </a:r>
            <a:endParaRPr lang="en-US" sz="2880" dirty="0">
              <a:solidFill>
                <a:srgbClr val="008499"/>
              </a:solidFill>
            </a:endParaRPr>
          </a:p>
        </p:txBody>
      </p:sp>
    </p:spTree>
    <p:extLst>
      <p:ext uri="{BB962C8B-B14F-4D97-AF65-F5344CB8AC3E}">
        <p14:creationId xmlns:p14="http://schemas.microsoft.com/office/powerpoint/2010/main" val="4070536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endParaRPr lang="en-ZA" dirty="0"/>
          </a:p>
        </p:txBody>
      </p:sp>
      <p:sp>
        <p:nvSpPr>
          <p:cNvPr id="3" name="Content Placeholder 2"/>
          <p:cNvSpPr>
            <a:spLocks noGrp="1"/>
          </p:cNvSpPr>
          <p:nvPr>
            <p:ph idx="1"/>
          </p:nvPr>
        </p:nvSpPr>
        <p:spPr/>
        <p:txBody>
          <a:bodyPr/>
          <a:lstStyle/>
          <a:p>
            <a:r>
              <a:rPr lang="en-US" dirty="0">
                <a:solidFill>
                  <a:schemeClr val="bg1"/>
                </a:solidFill>
              </a:rPr>
              <a:t>Use the data dictionary views to research data on your </a:t>
            </a:r>
            <a:r>
              <a:rPr lang="en-ZA" dirty="0">
                <a:solidFill>
                  <a:schemeClr val="bg1"/>
                </a:solidFill>
              </a:rPr>
              <a:t>objects</a:t>
            </a:r>
          </a:p>
          <a:p>
            <a:r>
              <a:rPr lang="en-US" dirty="0">
                <a:solidFill>
                  <a:schemeClr val="bg1"/>
                </a:solidFill>
              </a:rPr>
              <a:t>Query various data dictionary views</a:t>
            </a:r>
            <a:endParaRPr lang="en-ZA" dirty="0">
              <a:solidFill>
                <a:schemeClr val="bg1"/>
              </a:solidFill>
            </a:endParaRPr>
          </a:p>
        </p:txBody>
      </p:sp>
    </p:spTree>
    <p:extLst>
      <p:ext uri="{BB962C8B-B14F-4D97-AF65-F5344CB8AC3E}">
        <p14:creationId xmlns:p14="http://schemas.microsoft.com/office/powerpoint/2010/main" val="1967116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ZA" b="1" dirty="0"/>
              <a:t>Privileges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6872" y="2428339"/>
            <a:ext cx="4390548" cy="3065741"/>
          </a:xfrm>
        </p:spPr>
      </p:pic>
      <p:sp>
        <p:nvSpPr>
          <p:cNvPr id="6" name="Content Placeholder 5"/>
          <p:cNvSpPr>
            <a:spLocks noGrp="1"/>
          </p:cNvSpPr>
          <p:nvPr>
            <p:ph sz="half" idx="2"/>
          </p:nvPr>
        </p:nvSpPr>
        <p:spPr/>
        <p:txBody>
          <a:bodyPr>
            <a:normAutofit/>
          </a:bodyPr>
          <a:lstStyle/>
          <a:p>
            <a:pPr marL="0" indent="0">
              <a:buNone/>
            </a:pPr>
            <a:r>
              <a:rPr lang="en-US" dirty="0">
                <a:solidFill>
                  <a:schemeClr val="bg1"/>
                </a:solidFill>
              </a:rPr>
              <a:t>Two types of DB Security:</a:t>
            </a:r>
          </a:p>
          <a:p>
            <a:pPr marL="411480" indent="-411480">
              <a:buFont typeface="+mj-lt"/>
              <a:buAutoNum type="arabicPeriod"/>
            </a:pPr>
            <a:r>
              <a:rPr lang="en-ZA" dirty="0">
                <a:solidFill>
                  <a:schemeClr val="bg1"/>
                </a:solidFill>
              </a:rPr>
              <a:t>System security</a:t>
            </a:r>
          </a:p>
          <a:p>
            <a:pPr marL="411480" indent="-411480">
              <a:buFont typeface="+mj-lt"/>
              <a:buAutoNum type="arabicPeriod"/>
            </a:pPr>
            <a:r>
              <a:rPr lang="en-ZA" dirty="0">
                <a:solidFill>
                  <a:schemeClr val="bg1"/>
                </a:solidFill>
              </a:rPr>
              <a:t>Data security</a:t>
            </a:r>
          </a:p>
        </p:txBody>
      </p:sp>
    </p:spTree>
    <p:extLst>
      <p:ext uri="{BB962C8B-B14F-4D97-AF65-F5344CB8AC3E}">
        <p14:creationId xmlns:p14="http://schemas.microsoft.com/office/powerpoint/2010/main" val="14353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443" y="529923"/>
            <a:ext cx="8915399" cy="1330714"/>
          </a:xfrm>
        </p:spPr>
        <p:txBody>
          <a:bodyPr/>
          <a:lstStyle/>
          <a:p>
            <a:pPr algn="ctr"/>
            <a:r>
              <a:rPr lang="en-ZA" b="1" dirty="0"/>
              <a:t>Data Dictionary</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5104" y="1609177"/>
            <a:ext cx="3938114" cy="2409890"/>
          </a:xfrm>
        </p:spPr>
      </p:pic>
      <p:sp>
        <p:nvSpPr>
          <p:cNvPr id="5" name="Rectangle 4"/>
          <p:cNvSpPr/>
          <p:nvPr/>
        </p:nvSpPr>
        <p:spPr>
          <a:xfrm>
            <a:off x="4895355" y="1609176"/>
            <a:ext cx="6166100" cy="2086725"/>
          </a:xfrm>
          <a:prstGeom prst="rect">
            <a:avLst/>
          </a:prstGeom>
        </p:spPr>
        <p:txBody>
          <a:bodyPr wrap="square">
            <a:spAutoFit/>
          </a:bodyPr>
          <a:lstStyle/>
          <a:p>
            <a:pPr marL="308610" indent="-308610" defTabSz="411480">
              <a:buFont typeface="Arial" panose="020B0604020202020204" pitchFamily="34" charset="0"/>
              <a:buChar char="•"/>
            </a:pPr>
            <a:r>
              <a:rPr lang="en-US" sz="2160" dirty="0">
                <a:solidFill>
                  <a:prstClr val="black"/>
                </a:solidFill>
                <a:latin typeface="Tw Cen MT" panose="020B0602020104020603"/>
              </a:rPr>
              <a:t>A </a:t>
            </a:r>
            <a:r>
              <a:rPr lang="en-US" sz="2160" u="sng" dirty="0">
                <a:solidFill>
                  <a:prstClr val="black"/>
                </a:solidFill>
                <a:latin typeface="Tw Cen MT" panose="020B0602020104020603"/>
              </a:rPr>
              <a:t>data dictionary</a:t>
            </a:r>
            <a:r>
              <a:rPr lang="en-US" sz="2160" dirty="0">
                <a:solidFill>
                  <a:prstClr val="black"/>
                </a:solidFill>
                <a:latin typeface="Tw Cen MT" panose="020B0602020104020603"/>
              </a:rPr>
              <a:t>, also called a </a:t>
            </a:r>
            <a:r>
              <a:rPr lang="en-US" sz="2160" u="sng" dirty="0">
                <a:solidFill>
                  <a:prstClr val="black"/>
                </a:solidFill>
                <a:latin typeface="Tw Cen MT" panose="020B0602020104020603"/>
              </a:rPr>
              <a:t>data definition matrix</a:t>
            </a:r>
            <a:r>
              <a:rPr lang="en-US" sz="2160" dirty="0">
                <a:solidFill>
                  <a:prstClr val="black"/>
                </a:solidFill>
                <a:latin typeface="Tw Cen MT" panose="020B0602020104020603"/>
              </a:rPr>
              <a:t>, provides detailed information about the business data, such as standard definitions of data elements, their meanings, and allowable values.</a:t>
            </a:r>
          </a:p>
          <a:p>
            <a:pPr marL="308610" indent="-308610" defTabSz="411480">
              <a:buFont typeface="Arial" panose="020B0604020202020204" pitchFamily="34" charset="0"/>
              <a:buChar char="•"/>
            </a:pPr>
            <a:r>
              <a:rPr lang="en-US" sz="2160" dirty="0">
                <a:solidFill>
                  <a:prstClr val="black"/>
                </a:solidFill>
                <a:latin typeface="Tw Cen MT" panose="020B0602020104020603"/>
              </a:rPr>
              <a:t>The </a:t>
            </a:r>
            <a:r>
              <a:rPr lang="en-US" sz="2160" u="sng" dirty="0">
                <a:solidFill>
                  <a:prstClr val="black"/>
                </a:solidFill>
                <a:latin typeface="Tw Cen MT" panose="020B0602020104020603"/>
              </a:rPr>
              <a:t>data dictionary</a:t>
            </a:r>
            <a:r>
              <a:rPr lang="en-US" sz="2160" dirty="0">
                <a:solidFill>
                  <a:prstClr val="black"/>
                </a:solidFill>
                <a:latin typeface="Tw Cen MT" panose="020B0602020104020603"/>
              </a:rPr>
              <a:t> is structured in tables and views, just like other database data.</a:t>
            </a:r>
            <a:endParaRPr lang="en-ZA" sz="2160" dirty="0">
              <a:solidFill>
                <a:prstClr val="black"/>
              </a:solidFill>
              <a:latin typeface="Tw Cen MT" panose="020B0602020104020603"/>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354" y="4121959"/>
            <a:ext cx="3688446" cy="23145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0106">
            <a:off x="3148806" y="3527578"/>
            <a:ext cx="1714500" cy="1714500"/>
          </a:xfrm>
          <a:prstGeom prst="rect">
            <a:avLst/>
          </a:prstGeom>
        </p:spPr>
      </p:pic>
    </p:spTree>
    <p:extLst>
      <p:ext uri="{BB962C8B-B14F-4D97-AF65-F5344CB8AC3E}">
        <p14:creationId xmlns:p14="http://schemas.microsoft.com/office/powerpoint/2010/main" val="3304439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Data Dictionary Structure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22383" y="2230280"/>
            <a:ext cx="6144378" cy="2741771"/>
          </a:xfrm>
        </p:spPr>
      </p:pic>
    </p:spTree>
    <p:extLst>
      <p:ext uri="{BB962C8B-B14F-4D97-AF65-F5344CB8AC3E}">
        <p14:creationId xmlns:p14="http://schemas.microsoft.com/office/powerpoint/2010/main" val="497006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to Use the Dictionary Views</a:t>
            </a:r>
            <a:endParaRPr lang="en-ZA"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27747" y="2025230"/>
            <a:ext cx="6333648" cy="3330313"/>
          </a:xfrm>
        </p:spPr>
      </p:pic>
    </p:spTree>
    <p:extLst>
      <p:ext uri="{BB962C8B-B14F-4D97-AF65-F5344CB8AC3E}">
        <p14:creationId xmlns:p14="http://schemas.microsoft.com/office/powerpoint/2010/main" val="2389782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USER_OBJECTS and ALL_OBJECTS Views</a:t>
            </a:r>
            <a:endParaRPr lang="en-ZA" dirty="0"/>
          </a:p>
        </p:txBody>
      </p:sp>
      <p:sp>
        <p:nvSpPr>
          <p:cNvPr id="3" name="Content Placeholder 2"/>
          <p:cNvSpPr>
            <a:spLocks noGrp="1"/>
          </p:cNvSpPr>
          <p:nvPr>
            <p:ph sz="half" idx="1"/>
          </p:nvPr>
        </p:nvSpPr>
        <p:spPr>
          <a:xfrm>
            <a:off x="1991199" y="1897380"/>
            <a:ext cx="8413912" cy="3634740"/>
          </a:xfrm>
        </p:spPr>
        <p:txBody>
          <a:bodyPr>
            <a:normAutofit fontScale="92500" lnSpcReduction="20000"/>
          </a:bodyPr>
          <a:lstStyle/>
          <a:p>
            <a:pPr marL="0" indent="0">
              <a:buNone/>
            </a:pPr>
            <a:r>
              <a:rPr lang="en-ZA" dirty="0">
                <a:solidFill>
                  <a:schemeClr val="bg1"/>
                </a:solidFill>
              </a:rPr>
              <a:t>USER_OBJECTS:</a:t>
            </a:r>
          </a:p>
          <a:p>
            <a:r>
              <a:rPr lang="en-US" dirty="0">
                <a:solidFill>
                  <a:schemeClr val="bg1"/>
                </a:solidFill>
              </a:rPr>
              <a:t>Query USER_OBJECTS to see all the objects that you own</a:t>
            </a:r>
          </a:p>
          <a:p>
            <a:r>
              <a:rPr lang="en-US" dirty="0">
                <a:solidFill>
                  <a:schemeClr val="bg1"/>
                </a:solidFill>
              </a:rPr>
              <a:t>Is a useful way to obtain a listing of all object names and types in your schema, plus the following information:</a:t>
            </a:r>
          </a:p>
          <a:p>
            <a:pPr marL="0" indent="0">
              <a:buNone/>
            </a:pPr>
            <a:r>
              <a:rPr lang="en-ZA" dirty="0">
                <a:solidFill>
                  <a:schemeClr val="bg1"/>
                </a:solidFill>
              </a:rPr>
              <a:t>	– Date created</a:t>
            </a:r>
          </a:p>
          <a:p>
            <a:pPr marL="0" indent="0">
              <a:buNone/>
            </a:pPr>
            <a:r>
              <a:rPr lang="en-ZA" dirty="0">
                <a:solidFill>
                  <a:schemeClr val="bg1"/>
                </a:solidFill>
              </a:rPr>
              <a:t>	– Date of last modification</a:t>
            </a:r>
          </a:p>
          <a:p>
            <a:pPr marL="0" indent="0">
              <a:buNone/>
            </a:pPr>
            <a:r>
              <a:rPr lang="en-ZA" dirty="0">
                <a:solidFill>
                  <a:schemeClr val="bg1"/>
                </a:solidFill>
              </a:rPr>
              <a:t>	– Status (valid or invalid)</a:t>
            </a:r>
          </a:p>
          <a:p>
            <a:pPr marL="0" indent="0">
              <a:buNone/>
            </a:pPr>
            <a:r>
              <a:rPr lang="en-ZA" dirty="0">
                <a:solidFill>
                  <a:schemeClr val="bg1"/>
                </a:solidFill>
              </a:rPr>
              <a:t>ALL_OBJECTS:</a:t>
            </a:r>
          </a:p>
          <a:p>
            <a:r>
              <a:rPr lang="en-US" dirty="0">
                <a:solidFill>
                  <a:schemeClr val="bg1"/>
                </a:solidFill>
              </a:rPr>
              <a:t>Query ALL_OBJECTS to see all objects to which you have </a:t>
            </a:r>
            <a:r>
              <a:rPr lang="en-ZA" dirty="0">
                <a:solidFill>
                  <a:schemeClr val="bg1"/>
                </a:solidFill>
              </a:rPr>
              <a:t>access</a:t>
            </a:r>
          </a:p>
        </p:txBody>
      </p:sp>
    </p:spTree>
    <p:extLst>
      <p:ext uri="{BB962C8B-B14F-4D97-AF65-F5344CB8AC3E}">
        <p14:creationId xmlns:p14="http://schemas.microsoft.com/office/powerpoint/2010/main" val="3837841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USER_OBJECTS View</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60397" y="1897812"/>
            <a:ext cx="6068347" cy="3476278"/>
          </a:xfrm>
        </p:spPr>
      </p:pic>
    </p:spTree>
    <p:extLst>
      <p:ext uri="{BB962C8B-B14F-4D97-AF65-F5344CB8AC3E}">
        <p14:creationId xmlns:p14="http://schemas.microsoft.com/office/powerpoint/2010/main" val="3075379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Querying the dictionary views for the following:</a:t>
            </a:r>
            <a:endParaRPr lang="en-ZA"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9156" y="1988820"/>
            <a:ext cx="3879514" cy="2782603"/>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58334" y="3014934"/>
            <a:ext cx="4432176" cy="1756489"/>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510" y="4771424"/>
            <a:ext cx="4331825" cy="174367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9985" y="1997663"/>
            <a:ext cx="4140000" cy="242571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410121" y="1997663"/>
            <a:ext cx="1100551" cy="110055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8221">
            <a:off x="7673262" y="1314450"/>
            <a:ext cx="1089852" cy="108985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573124">
            <a:off x="3313923" y="1438543"/>
            <a:ext cx="1100551" cy="1100551"/>
          </a:xfrm>
          <a:prstGeom prst="rect">
            <a:avLst/>
          </a:prstGeom>
        </p:spPr>
      </p:pic>
    </p:spTree>
    <p:extLst>
      <p:ext uri="{BB962C8B-B14F-4D97-AF65-F5344CB8AC3E}">
        <p14:creationId xmlns:p14="http://schemas.microsoft.com/office/powerpoint/2010/main" val="949374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USER_CONSTRAINTS: Example</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4899" y="2414394"/>
            <a:ext cx="5036802" cy="299684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572" y="2532088"/>
            <a:ext cx="5439948" cy="2761456"/>
          </a:xfrm>
          <a:prstGeom prst="rect">
            <a:avLst/>
          </a:prstGeom>
        </p:spPr>
      </p:pic>
    </p:spTree>
    <p:extLst>
      <p:ext uri="{BB962C8B-B14F-4D97-AF65-F5344CB8AC3E}">
        <p14:creationId xmlns:p14="http://schemas.microsoft.com/office/powerpoint/2010/main" val="1311430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Querying USER_CONS_COLUMNS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93276" y="2230279"/>
            <a:ext cx="5602592" cy="3299172"/>
          </a:xfrm>
        </p:spPr>
      </p:pic>
    </p:spTree>
    <p:extLst>
      <p:ext uri="{BB962C8B-B14F-4D97-AF65-F5344CB8AC3E}">
        <p14:creationId xmlns:p14="http://schemas.microsoft.com/office/powerpoint/2010/main" val="390068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CMPG321 – HW Exercise</a:t>
            </a:r>
          </a:p>
        </p:txBody>
      </p:sp>
      <p:sp>
        <p:nvSpPr>
          <p:cNvPr id="3" name="Content Placeholder 2"/>
          <p:cNvSpPr>
            <a:spLocks noGrp="1"/>
          </p:cNvSpPr>
          <p:nvPr>
            <p:ph idx="1"/>
          </p:nvPr>
        </p:nvSpPr>
        <p:spPr>
          <a:xfrm>
            <a:off x="256032" y="1508760"/>
            <a:ext cx="11686032" cy="4984115"/>
          </a:xfrm>
        </p:spPr>
        <p:txBody>
          <a:bodyPr>
            <a:normAutofit fontScale="92500" lnSpcReduction="10000"/>
          </a:bodyPr>
          <a:lstStyle/>
          <a:p>
            <a:pPr algn="just"/>
            <a:r>
              <a:rPr lang="af-ZA" sz="2400" dirty="0"/>
              <a:t>Skryf </a:t>
            </a:r>
            <a:r>
              <a:rPr lang="af-ZA" sz="2400" dirty="0" err="1"/>
              <a:t>‘n</a:t>
            </a:r>
            <a:r>
              <a:rPr lang="af-ZA" sz="2400" dirty="0"/>
              <a:t> </a:t>
            </a:r>
            <a:r>
              <a:rPr lang="af-ZA" sz="2400" u="sng" dirty="0"/>
              <a:t>enkele SQL stelling</a:t>
            </a:r>
            <a:r>
              <a:rPr lang="af-ZA" sz="2400" dirty="0"/>
              <a:t> om die volgende te doen: Onttrek die werknemer ID (</a:t>
            </a:r>
            <a:r>
              <a:rPr lang="af-ZA" sz="2400" b="1" dirty="0"/>
              <a:t>EMP_ID</a:t>
            </a:r>
            <a:r>
              <a:rPr lang="af-ZA" sz="2400" dirty="0"/>
              <a:t>), aanstel datum (</a:t>
            </a:r>
            <a:r>
              <a:rPr lang="af-ZA" sz="2400" b="1" dirty="0"/>
              <a:t>EMP_HIRE_DATE</a:t>
            </a:r>
            <a:r>
              <a:rPr lang="af-ZA" sz="2400" dirty="0"/>
              <a:t>), salaris (</a:t>
            </a:r>
            <a:r>
              <a:rPr lang="af-ZA" sz="2400" b="1" dirty="0"/>
              <a:t>EMP_SALARY</a:t>
            </a:r>
            <a:r>
              <a:rPr lang="af-ZA" sz="2400" dirty="0"/>
              <a:t>) en kommissie (</a:t>
            </a:r>
            <a:r>
              <a:rPr lang="af-ZA" sz="2400" b="1" dirty="0"/>
              <a:t>EMP_COMM</a:t>
            </a:r>
            <a:r>
              <a:rPr lang="af-ZA" sz="2400" dirty="0"/>
              <a:t>) van werknemers met kommissie ongelyk aan nul op die </a:t>
            </a:r>
            <a:r>
              <a:rPr lang="af-ZA" sz="2400" b="1" dirty="0"/>
              <a:t>EMPLOYEE</a:t>
            </a:r>
            <a:r>
              <a:rPr lang="af-ZA" sz="2400" dirty="0"/>
              <a:t> tabel.  Vir elke werknemer rekord onttrek, word die werknemer ID</a:t>
            </a:r>
            <a:r>
              <a:rPr lang="af-ZA" sz="2400" i="1" dirty="0"/>
              <a:t> </a:t>
            </a:r>
            <a:r>
              <a:rPr lang="af-ZA" sz="2400" dirty="0"/>
              <a:t>(</a:t>
            </a:r>
            <a:r>
              <a:rPr lang="af-ZA" sz="2400" b="1" dirty="0"/>
              <a:t>EMP_ID</a:t>
            </a:r>
            <a:r>
              <a:rPr lang="af-ZA" sz="2400" dirty="0"/>
              <a:t>), aanstel datum (</a:t>
            </a:r>
            <a:r>
              <a:rPr lang="af-ZA" sz="2400" b="1" dirty="0"/>
              <a:t>EMP_HIRE_DATE</a:t>
            </a:r>
            <a:r>
              <a:rPr lang="af-ZA" sz="2400" dirty="0"/>
              <a:t>) en salaris (</a:t>
            </a:r>
            <a:r>
              <a:rPr lang="af-ZA" sz="2400" b="1" dirty="0"/>
              <a:t>EMP_SALARY</a:t>
            </a:r>
            <a:r>
              <a:rPr lang="af-ZA" sz="2400" dirty="0"/>
              <a:t>) bygevoeg word op die </a:t>
            </a:r>
            <a:r>
              <a:rPr lang="af-ZA" sz="2400" b="1" dirty="0"/>
              <a:t>EMP_HISTORY</a:t>
            </a:r>
            <a:r>
              <a:rPr lang="af-ZA" sz="2400" dirty="0"/>
              <a:t> tabel, die werknemer ID (</a:t>
            </a:r>
            <a:r>
              <a:rPr lang="af-ZA" sz="2400" b="1" dirty="0"/>
              <a:t>EMP_ID</a:t>
            </a:r>
            <a:r>
              <a:rPr lang="af-ZA" sz="2400" dirty="0"/>
              <a:t>), jaar van vandag se datum, maand van vandag se datum, kommissie (</a:t>
            </a:r>
            <a:r>
              <a:rPr lang="af-ZA" sz="2400" b="1" dirty="0"/>
              <a:t>EMP_COMM</a:t>
            </a:r>
            <a:r>
              <a:rPr lang="af-ZA" sz="2400" dirty="0"/>
              <a:t>) en salaris (</a:t>
            </a:r>
            <a:r>
              <a:rPr lang="af-ZA" sz="2400" b="1" dirty="0"/>
              <a:t>EMP_SALARY</a:t>
            </a:r>
            <a:r>
              <a:rPr lang="af-ZA" sz="2400" dirty="0"/>
              <a:t>) word bygevoeg in die </a:t>
            </a:r>
            <a:r>
              <a:rPr lang="af-ZA" sz="2400" b="1" dirty="0"/>
              <a:t>EMP_SALES</a:t>
            </a:r>
            <a:r>
              <a:rPr lang="af-ZA" sz="2400" dirty="0"/>
              <a:t> tabel en die werknemer ID (</a:t>
            </a:r>
            <a:r>
              <a:rPr lang="af-ZA" sz="2400" b="1" dirty="0"/>
              <a:t>EMP_ID</a:t>
            </a:r>
            <a:r>
              <a:rPr lang="af-ZA" sz="2400" dirty="0"/>
              <a:t>) en salaris (</a:t>
            </a:r>
            <a:r>
              <a:rPr lang="af-ZA" sz="2400" b="1" dirty="0"/>
              <a:t>EMP_SALARY</a:t>
            </a:r>
            <a:r>
              <a:rPr lang="af-ZA" sz="2400" dirty="0"/>
              <a:t>) word bygevoeg word in die </a:t>
            </a:r>
            <a:r>
              <a:rPr lang="af-ZA" sz="2400" b="1" dirty="0"/>
              <a:t>DEPT_MANAGERS</a:t>
            </a:r>
            <a:r>
              <a:rPr lang="af-ZA" sz="2400" dirty="0"/>
              <a:t> tabel.  </a:t>
            </a:r>
          </a:p>
          <a:p>
            <a:pPr algn="just"/>
            <a:endParaRPr lang="af-ZA" sz="2400" dirty="0"/>
          </a:p>
          <a:p>
            <a:pPr algn="just"/>
            <a:r>
              <a:rPr lang="en-ZA" sz="2400" i="1" dirty="0"/>
              <a:t>Write a </a:t>
            </a:r>
            <a:r>
              <a:rPr lang="en-ZA" sz="2400" i="1" u="sng" dirty="0"/>
              <a:t>single SQL statement</a:t>
            </a:r>
            <a:r>
              <a:rPr lang="en-ZA" sz="2400" i="1" dirty="0"/>
              <a:t> to do the following:  Retrieve the employee id (</a:t>
            </a:r>
            <a:r>
              <a:rPr lang="en-ZA" sz="2400" b="1" i="1" dirty="0"/>
              <a:t>EMP_ID</a:t>
            </a:r>
            <a:r>
              <a:rPr lang="en-ZA" sz="2400" i="1" dirty="0"/>
              <a:t>), hire date (</a:t>
            </a:r>
            <a:r>
              <a:rPr lang="en-ZA" sz="2400" b="1" i="1" dirty="0"/>
              <a:t>EMP_HIRE_DATE</a:t>
            </a:r>
            <a:r>
              <a:rPr lang="en-ZA" sz="2400" i="1" dirty="0"/>
              <a:t>), salary (</a:t>
            </a:r>
            <a:r>
              <a:rPr lang="en-ZA" sz="2400" b="1" i="1" dirty="0"/>
              <a:t>EMP_SALARY</a:t>
            </a:r>
            <a:r>
              <a:rPr lang="en-ZA" sz="2400" i="1" dirty="0"/>
              <a:t>) and commission (</a:t>
            </a:r>
            <a:r>
              <a:rPr lang="en-ZA" sz="2400" b="1" i="1" dirty="0"/>
              <a:t>EMP_COMM</a:t>
            </a:r>
            <a:r>
              <a:rPr lang="en-ZA" sz="2400" i="1" dirty="0"/>
              <a:t>) of those employees with commission not equal to zero on the </a:t>
            </a:r>
            <a:r>
              <a:rPr lang="en-ZA" sz="2400" b="1" i="1" dirty="0"/>
              <a:t>EMPLOYEE</a:t>
            </a:r>
            <a:r>
              <a:rPr lang="en-ZA" sz="2400" i="1" dirty="0"/>
              <a:t> table.  For each employee record retrieved the employee ID (</a:t>
            </a:r>
            <a:r>
              <a:rPr lang="en-ZA" sz="2400" b="1" i="1" dirty="0"/>
              <a:t>EMP_ID</a:t>
            </a:r>
            <a:r>
              <a:rPr lang="en-ZA" sz="2400" i="1" dirty="0"/>
              <a:t>), hire date (</a:t>
            </a:r>
            <a:r>
              <a:rPr lang="en-ZA" sz="2400" b="1" i="1" dirty="0"/>
              <a:t>EMP_HIRE_DATE</a:t>
            </a:r>
            <a:r>
              <a:rPr lang="en-ZA" sz="2400" i="1" dirty="0"/>
              <a:t>) and salary (</a:t>
            </a:r>
            <a:r>
              <a:rPr lang="en-ZA" sz="2400" b="1" i="1" dirty="0"/>
              <a:t>EMP_SALARY</a:t>
            </a:r>
            <a:r>
              <a:rPr lang="en-ZA" sz="2400" i="1" dirty="0"/>
              <a:t>) are inserted into the </a:t>
            </a:r>
            <a:r>
              <a:rPr lang="en-ZA" sz="2400" b="1" i="1" dirty="0"/>
              <a:t>EMP_HISTORY</a:t>
            </a:r>
            <a:r>
              <a:rPr lang="en-ZA" sz="2400" i="1" dirty="0"/>
              <a:t> table, the employee ID (</a:t>
            </a:r>
            <a:r>
              <a:rPr lang="en-ZA" sz="2400" b="1" i="1" dirty="0"/>
              <a:t>EMP_ID</a:t>
            </a:r>
            <a:r>
              <a:rPr lang="en-ZA" sz="2400" i="1" dirty="0"/>
              <a:t>), year of the today’s date, month of today’s date, commission (</a:t>
            </a:r>
            <a:r>
              <a:rPr lang="en-ZA" sz="2400" b="1" i="1" dirty="0"/>
              <a:t>EMP_COMM</a:t>
            </a:r>
            <a:r>
              <a:rPr lang="en-ZA" sz="2400" i="1" dirty="0"/>
              <a:t>) and salary (</a:t>
            </a:r>
            <a:r>
              <a:rPr lang="en-ZA" sz="2400" b="1" i="1" dirty="0"/>
              <a:t>EMP_SALARY</a:t>
            </a:r>
            <a:r>
              <a:rPr lang="en-ZA" sz="2400" i="1" dirty="0"/>
              <a:t>) are inserted into the </a:t>
            </a:r>
            <a:r>
              <a:rPr lang="en-ZA" sz="2400" b="1" i="1" dirty="0"/>
              <a:t>EMP_SALES</a:t>
            </a:r>
            <a:r>
              <a:rPr lang="en-ZA" sz="2400" i="1" dirty="0"/>
              <a:t> table and the employee ID (</a:t>
            </a:r>
            <a:r>
              <a:rPr lang="en-ZA" sz="2400" b="1" i="1" dirty="0"/>
              <a:t>EMP_ID</a:t>
            </a:r>
            <a:r>
              <a:rPr lang="en-ZA" sz="2400" i="1" dirty="0"/>
              <a:t>), and salary (</a:t>
            </a:r>
            <a:r>
              <a:rPr lang="en-ZA" sz="2400" b="1" i="1" dirty="0"/>
              <a:t>EMP_SALARY</a:t>
            </a:r>
            <a:r>
              <a:rPr lang="en-ZA" sz="2400" i="1" dirty="0"/>
              <a:t>) are inserted into the </a:t>
            </a:r>
            <a:r>
              <a:rPr lang="en-ZA" sz="2400" b="1" i="1" dirty="0"/>
              <a:t>DEPT_MANAGERS</a:t>
            </a:r>
            <a:r>
              <a:rPr lang="en-ZA" sz="2400" i="1" dirty="0"/>
              <a:t> table.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488" y="51673"/>
            <a:ext cx="2115312" cy="1377236"/>
          </a:xfrm>
          <a:prstGeom prst="rect">
            <a:avLst/>
          </a:prstGeom>
        </p:spPr>
      </p:pic>
    </p:spTree>
    <p:extLst>
      <p:ext uri="{BB962C8B-B14F-4D97-AF65-F5344CB8AC3E}">
        <p14:creationId xmlns:p14="http://schemas.microsoft.com/office/powerpoint/2010/main" val="749482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dirty="0"/>
              <a:t>Querying dictionary views</a:t>
            </a:r>
          </a:p>
        </p:txBody>
      </p:sp>
      <p:sp>
        <p:nvSpPr>
          <p:cNvPr id="4" name="Content Placeholder 3"/>
          <p:cNvSpPr>
            <a:spLocks noGrp="1"/>
          </p:cNvSpPr>
          <p:nvPr>
            <p:ph sz="half" idx="1"/>
          </p:nvPr>
        </p:nvSpPr>
        <p:spPr>
          <a:xfrm>
            <a:off x="3899296" y="2230279"/>
            <a:ext cx="4390550" cy="3187543"/>
          </a:xfrm>
        </p:spPr>
        <p:txBody>
          <a:bodyPr/>
          <a:lstStyle/>
          <a:p>
            <a:pPr marL="0" indent="0">
              <a:buNone/>
            </a:pPr>
            <a:r>
              <a:rPr lang="en-US" dirty="0">
                <a:solidFill>
                  <a:schemeClr val="bg1"/>
                </a:solidFill>
              </a:rPr>
              <a:t>Querying the dictionary views for the following:</a:t>
            </a:r>
          </a:p>
          <a:p>
            <a:pPr marL="0" indent="0">
              <a:buNone/>
            </a:pPr>
            <a:r>
              <a:rPr lang="en-ZA" dirty="0">
                <a:solidFill>
                  <a:schemeClr val="bg1"/>
                </a:solidFill>
              </a:rPr>
              <a:t>	– View information</a:t>
            </a:r>
          </a:p>
          <a:p>
            <a:pPr marL="0" indent="0">
              <a:buNone/>
            </a:pPr>
            <a:r>
              <a:rPr lang="en-ZA" dirty="0">
                <a:solidFill>
                  <a:schemeClr val="bg1"/>
                </a:solidFill>
              </a:rPr>
              <a:t>	– Sequence information</a:t>
            </a:r>
          </a:p>
          <a:p>
            <a:pPr marL="0" indent="0">
              <a:buNone/>
            </a:pPr>
            <a:r>
              <a:rPr lang="en-ZA" dirty="0">
                <a:solidFill>
                  <a:schemeClr val="bg1"/>
                </a:solidFill>
              </a:rPr>
              <a:t>	– Synonym information</a:t>
            </a:r>
          </a:p>
          <a:p>
            <a:pPr marL="0" indent="0">
              <a:buNone/>
            </a:pPr>
            <a:r>
              <a:rPr lang="en-ZA" dirty="0">
                <a:solidFill>
                  <a:schemeClr val="bg1"/>
                </a:solidFill>
              </a:rPr>
              <a:t>	– Index information</a:t>
            </a:r>
          </a:p>
        </p:txBody>
      </p:sp>
    </p:spTree>
    <p:extLst>
      <p:ext uri="{BB962C8B-B14F-4D97-AF65-F5344CB8AC3E}">
        <p14:creationId xmlns:p14="http://schemas.microsoft.com/office/powerpoint/2010/main" val="1139269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Querying the dictionary views for the following:</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7700" y="2474062"/>
            <a:ext cx="5076872" cy="34352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245" y="2682279"/>
            <a:ext cx="5207755" cy="301881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850632">
            <a:off x="3049309" y="1607938"/>
            <a:ext cx="1244683" cy="12446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12174">
            <a:off x="7507647" y="1608576"/>
            <a:ext cx="1244683" cy="1244683"/>
          </a:xfrm>
          <a:prstGeom prst="rect">
            <a:avLst/>
          </a:prstGeom>
        </p:spPr>
      </p:pic>
    </p:spTree>
    <p:extLst>
      <p:ext uri="{BB962C8B-B14F-4D97-AF65-F5344CB8AC3E}">
        <p14:creationId xmlns:p14="http://schemas.microsoft.com/office/powerpoint/2010/main" val="3094797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Querying the dictionary views for the following:</a:t>
            </a:r>
            <a:endParaRPr lang="en-ZA"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850632">
            <a:off x="3049309" y="1607938"/>
            <a:ext cx="1244683" cy="1244683"/>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912174">
            <a:off x="7507647" y="1608576"/>
            <a:ext cx="1244683" cy="1244683"/>
          </a:xfrm>
          <a:prstGeom prst="rect">
            <a:avLst/>
          </a:prstGeom>
        </p:spPr>
      </p:pic>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79788" y="2650551"/>
            <a:ext cx="5247632" cy="313303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571" y="2650550"/>
            <a:ext cx="5117508" cy="3124453"/>
          </a:xfrm>
          <a:prstGeom prst="rect">
            <a:avLst/>
          </a:prstGeom>
        </p:spPr>
      </p:pic>
    </p:spTree>
    <p:extLst>
      <p:ext uri="{BB962C8B-B14F-4D97-AF65-F5344CB8AC3E}">
        <p14:creationId xmlns:p14="http://schemas.microsoft.com/office/powerpoint/2010/main" val="377675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USER_INDEXES: Examples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67777" y="1935914"/>
            <a:ext cx="5853588" cy="3441809"/>
          </a:xfrm>
        </p:spPr>
      </p:pic>
    </p:spTree>
    <p:extLst>
      <p:ext uri="{BB962C8B-B14F-4D97-AF65-F5344CB8AC3E}">
        <p14:creationId xmlns:p14="http://schemas.microsoft.com/office/powerpoint/2010/main" val="3140751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Querying USER_IND_COLUMNS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39177" y="1875752"/>
            <a:ext cx="6310788" cy="4253621"/>
          </a:xfrm>
        </p:spPr>
      </p:pic>
    </p:spTree>
    <p:extLst>
      <p:ext uri="{BB962C8B-B14F-4D97-AF65-F5344CB8AC3E}">
        <p14:creationId xmlns:p14="http://schemas.microsoft.com/office/powerpoint/2010/main" val="1634450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Synonym Information</a:t>
            </a:r>
            <a:endParaRPr lang="en-ZA"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24903" y="1967390"/>
            <a:ext cx="6139338" cy="3398396"/>
          </a:xfrm>
        </p:spPr>
      </p:pic>
    </p:spTree>
    <p:extLst>
      <p:ext uri="{BB962C8B-B14F-4D97-AF65-F5344CB8AC3E}">
        <p14:creationId xmlns:p14="http://schemas.microsoft.com/office/powerpoint/2010/main" val="2670100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Adding Comments to a Table</a:t>
            </a:r>
            <a:endParaRPr lang="en-Z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58" y="2021910"/>
            <a:ext cx="5991428" cy="3660000"/>
          </a:xfrm>
          <a:prstGeom prst="rect">
            <a:avLst/>
          </a:prstGeom>
        </p:spPr>
      </p:pic>
    </p:spTree>
    <p:extLst>
      <p:ext uri="{BB962C8B-B14F-4D97-AF65-F5344CB8AC3E}">
        <p14:creationId xmlns:p14="http://schemas.microsoft.com/office/powerpoint/2010/main" val="4008857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716685"/>
            <a:ext cx="8915399" cy="1330714"/>
          </a:xfrm>
        </p:spPr>
        <p:txBody>
          <a:bodyPr/>
          <a:lstStyle/>
          <a:p>
            <a:pPr algn="ctr"/>
            <a:r>
              <a:rPr lang="en-ZA" b="1" dirty="0"/>
              <a:t>Summary</a:t>
            </a:r>
            <a:endParaRPr lang="en-ZA" dirty="0"/>
          </a:p>
        </p:txBody>
      </p:sp>
      <p:sp>
        <p:nvSpPr>
          <p:cNvPr id="5" name="Content Placeholder 4"/>
          <p:cNvSpPr>
            <a:spLocks noGrp="1"/>
          </p:cNvSpPr>
          <p:nvPr>
            <p:ph idx="1"/>
          </p:nvPr>
        </p:nvSpPr>
        <p:spPr>
          <a:xfrm>
            <a:off x="1844041" y="1794510"/>
            <a:ext cx="8708230" cy="4229100"/>
          </a:xfrm>
        </p:spPr>
        <p:txBody>
          <a:bodyPr>
            <a:normAutofit fontScale="92500" lnSpcReduction="20000"/>
          </a:bodyPr>
          <a:lstStyle/>
          <a:p>
            <a:r>
              <a:rPr lang="en-ZA" dirty="0">
                <a:solidFill>
                  <a:schemeClr val="bg1"/>
                </a:solidFill>
              </a:rPr>
              <a:t>DICTIONARY</a:t>
            </a:r>
          </a:p>
          <a:p>
            <a:r>
              <a:rPr lang="en-ZA" dirty="0">
                <a:solidFill>
                  <a:schemeClr val="bg1"/>
                </a:solidFill>
              </a:rPr>
              <a:t>USER_OBJECTS</a:t>
            </a:r>
          </a:p>
          <a:p>
            <a:r>
              <a:rPr lang="en-ZA" dirty="0">
                <a:solidFill>
                  <a:schemeClr val="bg1"/>
                </a:solidFill>
              </a:rPr>
              <a:t>USER_TABLES</a:t>
            </a:r>
          </a:p>
          <a:p>
            <a:r>
              <a:rPr lang="en-ZA" dirty="0">
                <a:solidFill>
                  <a:schemeClr val="bg1"/>
                </a:solidFill>
              </a:rPr>
              <a:t>USER_TAB_COLUMNS</a:t>
            </a:r>
          </a:p>
          <a:p>
            <a:r>
              <a:rPr lang="en-ZA" dirty="0">
                <a:solidFill>
                  <a:schemeClr val="bg1"/>
                </a:solidFill>
              </a:rPr>
              <a:t>USER_CONSTRAINTS</a:t>
            </a:r>
          </a:p>
          <a:p>
            <a:r>
              <a:rPr lang="en-ZA" dirty="0">
                <a:solidFill>
                  <a:schemeClr val="bg1"/>
                </a:solidFill>
              </a:rPr>
              <a:t>USER_CONS_COLUMNS</a:t>
            </a:r>
          </a:p>
          <a:p>
            <a:r>
              <a:rPr lang="en-ZA" dirty="0">
                <a:solidFill>
                  <a:schemeClr val="bg1"/>
                </a:solidFill>
              </a:rPr>
              <a:t>USER_VIEWS</a:t>
            </a:r>
          </a:p>
          <a:p>
            <a:r>
              <a:rPr lang="en-ZA" dirty="0">
                <a:solidFill>
                  <a:schemeClr val="bg1"/>
                </a:solidFill>
              </a:rPr>
              <a:t>USER_SEQUENCES</a:t>
            </a:r>
          </a:p>
          <a:p>
            <a:r>
              <a:rPr lang="en-ZA" dirty="0">
                <a:solidFill>
                  <a:schemeClr val="bg1"/>
                </a:solidFill>
              </a:rPr>
              <a:t>USER_INDEXES</a:t>
            </a:r>
          </a:p>
          <a:p>
            <a:r>
              <a:rPr lang="en-ZA" dirty="0">
                <a:solidFill>
                  <a:schemeClr val="bg1"/>
                </a:solidFill>
              </a:rPr>
              <a:t>USER_SYNONYMS</a:t>
            </a:r>
          </a:p>
        </p:txBody>
      </p:sp>
    </p:spTree>
    <p:extLst>
      <p:ext uri="{BB962C8B-B14F-4D97-AF65-F5344CB8AC3E}">
        <p14:creationId xmlns:p14="http://schemas.microsoft.com/office/powerpoint/2010/main" val="43892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4 – Manipulating Large DATA SETS</a:t>
            </a:r>
            <a:endParaRPr lang="en-ZA" dirty="0"/>
          </a:p>
        </p:txBody>
      </p:sp>
      <p:sp>
        <p:nvSpPr>
          <p:cNvPr id="3" name="Subtitle 2"/>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3479403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602385"/>
            <a:ext cx="8915399" cy="1330714"/>
          </a:xfrm>
        </p:spPr>
        <p:txBody>
          <a:bodyPr/>
          <a:lstStyle/>
          <a:p>
            <a:r>
              <a:rPr lang="en-US" dirty="0"/>
              <a:t>Outcomes</a:t>
            </a:r>
            <a:endParaRPr lang="en-ZA" dirty="0"/>
          </a:p>
        </p:txBody>
      </p:sp>
      <p:sp>
        <p:nvSpPr>
          <p:cNvPr id="3" name="Content Placeholder 2"/>
          <p:cNvSpPr>
            <a:spLocks noGrp="1"/>
          </p:cNvSpPr>
          <p:nvPr>
            <p:ph idx="1"/>
          </p:nvPr>
        </p:nvSpPr>
        <p:spPr>
          <a:xfrm>
            <a:off x="1636871" y="1748790"/>
            <a:ext cx="9339739" cy="3806191"/>
          </a:xfrm>
        </p:spPr>
        <p:txBody>
          <a:bodyPr>
            <a:normAutofit fontScale="92500" lnSpcReduction="20000"/>
          </a:bodyPr>
          <a:lstStyle/>
          <a:p>
            <a:r>
              <a:rPr lang="en-ZA" dirty="0"/>
              <a:t>Manipulate data using subqueries</a:t>
            </a:r>
          </a:p>
          <a:p>
            <a:r>
              <a:rPr lang="en-US" dirty="0"/>
              <a:t>Specify explicit default values in the INSERT and UPDATE </a:t>
            </a:r>
            <a:r>
              <a:rPr lang="en-ZA" dirty="0"/>
              <a:t>statements</a:t>
            </a:r>
          </a:p>
          <a:p>
            <a:r>
              <a:rPr lang="en-US" dirty="0"/>
              <a:t>Describe the features of </a:t>
            </a:r>
            <a:r>
              <a:rPr lang="en-US" dirty="0" err="1"/>
              <a:t>multitable</a:t>
            </a:r>
            <a:r>
              <a:rPr lang="en-US" dirty="0"/>
              <a:t> INSERTs</a:t>
            </a:r>
          </a:p>
          <a:p>
            <a:r>
              <a:rPr lang="en-US" dirty="0"/>
              <a:t>Use the following types of </a:t>
            </a:r>
            <a:r>
              <a:rPr lang="en-US" dirty="0" err="1"/>
              <a:t>multitable</a:t>
            </a:r>
            <a:r>
              <a:rPr lang="en-US" dirty="0"/>
              <a:t> INSERTs:</a:t>
            </a:r>
          </a:p>
          <a:p>
            <a:pPr marL="0" indent="0">
              <a:buNone/>
            </a:pPr>
            <a:r>
              <a:rPr lang="en-ZA" dirty="0"/>
              <a:t>	– Unconditional INSERT</a:t>
            </a:r>
          </a:p>
          <a:p>
            <a:pPr marL="0" indent="0">
              <a:buNone/>
            </a:pPr>
            <a:r>
              <a:rPr lang="en-ZA" dirty="0"/>
              <a:t>	– Conditional INSERT ALL</a:t>
            </a:r>
          </a:p>
          <a:p>
            <a:pPr marL="0" indent="0">
              <a:buNone/>
            </a:pPr>
            <a:r>
              <a:rPr lang="en-ZA" dirty="0"/>
              <a:t>	– Conditional INSERT FIRST</a:t>
            </a:r>
          </a:p>
          <a:p>
            <a:r>
              <a:rPr lang="en-US" dirty="0"/>
              <a:t>Merge rows in a table</a:t>
            </a:r>
          </a:p>
          <a:p>
            <a:r>
              <a:rPr lang="en-US" dirty="0"/>
              <a:t>Track the changes to data over a period of time</a:t>
            </a:r>
            <a:endParaRPr lang="en-ZA" dirty="0">
              <a:solidFill>
                <a:schemeClr val="bg1"/>
              </a:solidFill>
            </a:endParaRPr>
          </a:p>
        </p:txBody>
      </p:sp>
    </p:spTree>
    <p:extLst>
      <p:ext uri="{BB962C8B-B14F-4D97-AF65-F5344CB8AC3E}">
        <p14:creationId xmlns:p14="http://schemas.microsoft.com/office/powerpoint/2010/main" val="77600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CMPG321 – HW Exercise</a:t>
            </a:r>
          </a:p>
        </p:txBody>
      </p:sp>
      <p:sp>
        <p:nvSpPr>
          <p:cNvPr id="3" name="Content Placeholder 2"/>
          <p:cNvSpPr>
            <a:spLocks noGrp="1"/>
          </p:cNvSpPr>
          <p:nvPr>
            <p:ph idx="1"/>
          </p:nvPr>
        </p:nvSpPr>
        <p:spPr>
          <a:xfrm>
            <a:off x="201758" y="1742361"/>
            <a:ext cx="11788484" cy="4984115"/>
          </a:xfrm>
        </p:spPr>
        <p:txBody>
          <a:bodyPr>
            <a:normAutofit/>
          </a:bodyPr>
          <a:lstStyle/>
          <a:p>
            <a:r>
              <a:rPr lang="en-ZA" sz="2600" b="1" dirty="0">
                <a:solidFill>
                  <a:srgbClr val="0000FF"/>
                </a:solidFill>
                <a:effectLst/>
                <a:latin typeface="Courier New" panose="02070309020205020404" pitchFamily="49" charset="0"/>
              </a:rPr>
              <a:t>INSERT</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ALL</a:t>
            </a:r>
            <a:r>
              <a:rPr lang="en-ZA" sz="2600" dirty="0">
                <a:solidFill>
                  <a:srgbClr val="000000"/>
                </a:solidFill>
                <a:effectLst/>
                <a:latin typeface="Courier New" panose="02070309020205020404" pitchFamily="49" charset="0"/>
              </a:rPr>
              <a:t> </a:t>
            </a:r>
            <a:br>
              <a:rPr lang="en-ZA" sz="2600" dirty="0">
                <a:solidFill>
                  <a:srgbClr val="000000"/>
                </a:solidFill>
                <a:effectLst/>
                <a:latin typeface="Courier New" panose="02070309020205020404" pitchFamily="49" charset="0"/>
              </a:rPr>
            </a:br>
            <a:r>
              <a:rPr lang="en-ZA" sz="2600" b="1" dirty="0">
                <a:solidFill>
                  <a:srgbClr val="0000FF"/>
                </a:solidFill>
                <a:effectLst/>
                <a:latin typeface="Courier New" panose="02070309020205020404" pitchFamily="49" charset="0"/>
              </a:rPr>
              <a:t>INTO</a:t>
            </a:r>
            <a:r>
              <a:rPr lang="en-ZA" sz="2600" dirty="0">
                <a:solidFill>
                  <a:srgbClr val="000000"/>
                </a:solidFill>
                <a:effectLst/>
                <a:latin typeface="Courier New" panose="02070309020205020404" pitchFamily="49" charset="0"/>
              </a:rPr>
              <a:t> 	EMP_HISTORY </a:t>
            </a:r>
            <a:r>
              <a:rPr lang="en-ZA" sz="2600" b="1" dirty="0">
                <a:solidFill>
                  <a:srgbClr val="0000FF"/>
                </a:solidFill>
                <a:effectLst/>
                <a:latin typeface="Courier New" panose="02070309020205020404" pitchFamily="49" charset="0"/>
              </a:rPr>
              <a:t>VALUES</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EMP_ID</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EMP_HIRE_DATE</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EMP_SALARY</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a:t>
            </a:r>
            <a:br>
              <a:rPr lang="en-ZA" sz="2600" dirty="0">
                <a:solidFill>
                  <a:srgbClr val="000000"/>
                </a:solidFill>
                <a:effectLst/>
                <a:latin typeface="Courier New" panose="02070309020205020404" pitchFamily="49" charset="0"/>
              </a:rPr>
            </a:br>
            <a:r>
              <a:rPr lang="en-ZA" sz="2600" b="1" dirty="0">
                <a:solidFill>
                  <a:srgbClr val="0000FF"/>
                </a:solidFill>
                <a:effectLst/>
                <a:latin typeface="Courier New" panose="02070309020205020404" pitchFamily="49" charset="0"/>
              </a:rPr>
              <a:t>INTO</a:t>
            </a:r>
            <a:r>
              <a:rPr lang="en-ZA" sz="2600" dirty="0">
                <a:solidFill>
                  <a:srgbClr val="000000"/>
                </a:solidFill>
                <a:effectLst/>
                <a:latin typeface="Courier New" panose="02070309020205020404" pitchFamily="49" charset="0"/>
              </a:rPr>
              <a:t> 	EMP_SALES </a:t>
            </a:r>
            <a:r>
              <a:rPr lang="en-ZA" sz="2600" b="1" dirty="0">
                <a:solidFill>
                  <a:srgbClr val="0000FF"/>
                </a:solidFill>
                <a:effectLst/>
                <a:latin typeface="Courier New" panose="02070309020205020404" pitchFamily="49" charset="0"/>
              </a:rPr>
              <a:t>VALUES</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EMP_ID</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EXTRACT</a:t>
            </a:r>
            <a:r>
              <a:rPr lang="en-ZA" sz="2600" b="1" dirty="0">
                <a:solidFill>
                  <a:srgbClr val="000080"/>
                </a:solidFill>
                <a:effectLst/>
                <a:latin typeface="Courier New" panose="02070309020205020404" pitchFamily="49" charset="0"/>
              </a:rPr>
              <a:t>(</a:t>
            </a:r>
            <a:r>
              <a:rPr lang="en-ZA" sz="2600" dirty="0">
                <a:solidFill>
                  <a:srgbClr val="800080"/>
                </a:solidFill>
                <a:effectLst/>
                <a:latin typeface="Courier New" panose="02070309020205020404" pitchFamily="49" charset="0"/>
              </a:rPr>
              <a:t>YEAR</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FROM</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SYSDATE</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EXTRACT</a:t>
            </a:r>
            <a:r>
              <a:rPr lang="en-ZA" sz="2600" b="1" dirty="0">
                <a:solidFill>
                  <a:srgbClr val="000080"/>
                </a:solidFill>
                <a:effectLst/>
                <a:latin typeface="Courier New" panose="02070309020205020404" pitchFamily="49" charset="0"/>
              </a:rPr>
              <a:t>(</a:t>
            </a:r>
            <a:r>
              <a:rPr lang="en-ZA" sz="2600" b="1" dirty="0">
                <a:solidFill>
                  <a:srgbClr val="0000FF"/>
                </a:solidFill>
                <a:effectLst/>
                <a:latin typeface="Courier New" panose="02070309020205020404" pitchFamily="49" charset="0"/>
              </a:rPr>
              <a:t>MONTH</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FROM</a:t>
            </a: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SYSDATE</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EMP_COMM</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EMP_SALARY</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a:t>
            </a:r>
            <a:br>
              <a:rPr lang="en-ZA" sz="2600" dirty="0">
                <a:solidFill>
                  <a:srgbClr val="000000"/>
                </a:solidFill>
                <a:effectLst/>
                <a:latin typeface="Courier New" panose="02070309020205020404" pitchFamily="49" charset="0"/>
              </a:rPr>
            </a:br>
            <a:r>
              <a:rPr lang="en-ZA" sz="2600" b="1" dirty="0">
                <a:solidFill>
                  <a:srgbClr val="0000FF"/>
                </a:solidFill>
                <a:effectLst/>
                <a:latin typeface="Courier New" panose="02070309020205020404" pitchFamily="49" charset="0"/>
              </a:rPr>
              <a:t>INTO</a:t>
            </a:r>
            <a:r>
              <a:rPr lang="en-ZA" sz="2600" dirty="0">
                <a:solidFill>
                  <a:srgbClr val="000000"/>
                </a:solidFill>
                <a:effectLst/>
                <a:latin typeface="Courier New" panose="02070309020205020404" pitchFamily="49" charset="0"/>
              </a:rPr>
              <a:t> 	DEPT_MANAGERS </a:t>
            </a:r>
            <a:r>
              <a:rPr lang="en-ZA" sz="2600" b="1" dirty="0">
                <a:solidFill>
                  <a:srgbClr val="0000FF"/>
                </a:solidFill>
                <a:effectLst/>
                <a:latin typeface="Courier New" panose="02070309020205020404" pitchFamily="49" charset="0"/>
              </a:rPr>
              <a:t>VALUES</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EMP_ID</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EMP_SALARY</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a:t>
            </a:r>
            <a:br>
              <a:rPr lang="en-ZA" sz="2600" dirty="0">
                <a:solidFill>
                  <a:srgbClr val="000000"/>
                </a:solidFill>
                <a:effectLst/>
                <a:latin typeface="Courier New" panose="02070309020205020404" pitchFamily="49" charset="0"/>
              </a:rPr>
            </a:b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SELECT</a:t>
            </a:r>
            <a:r>
              <a:rPr lang="en-ZA" sz="2600" dirty="0">
                <a:solidFill>
                  <a:srgbClr val="000000"/>
                </a:solidFill>
                <a:effectLst/>
                <a:latin typeface="Courier New" panose="02070309020205020404" pitchFamily="49" charset="0"/>
              </a:rPr>
              <a:t> EMP_ID</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EMP_HIRE_DATE</a:t>
            </a:r>
            <a:r>
              <a:rPr lang="en-ZA" sz="2600" b="1" dirty="0">
                <a:solidFill>
                  <a:srgbClr val="000080"/>
                </a:solidFill>
                <a:effectLst/>
                <a:latin typeface="Courier New" panose="02070309020205020404" pitchFamily="49" charset="0"/>
              </a:rPr>
              <a:t>,</a:t>
            </a:r>
            <a:r>
              <a:rPr lang="en-ZA" sz="2600" dirty="0">
                <a:solidFill>
                  <a:srgbClr val="000000"/>
                </a:solidFill>
                <a:effectLst/>
                <a:latin typeface="Courier New" panose="02070309020205020404" pitchFamily="49" charset="0"/>
              </a:rPr>
              <a:t> EMP_SALARY</a:t>
            </a:r>
            <a:r>
              <a:rPr lang="en-ZA" sz="2600" b="1" dirty="0">
                <a:solidFill>
                  <a:srgbClr val="000080"/>
                </a:solidFill>
                <a:latin typeface="Courier New" panose="02070309020205020404" pitchFamily="49" charset="0"/>
              </a:rPr>
              <a:t>, </a:t>
            </a:r>
            <a:r>
              <a:rPr lang="en-ZA" sz="2600" dirty="0">
                <a:solidFill>
                  <a:srgbClr val="000000"/>
                </a:solidFill>
                <a:effectLst/>
                <a:latin typeface="Courier New" panose="02070309020205020404" pitchFamily="49" charset="0"/>
              </a:rPr>
              <a:t>EMP_COMM </a:t>
            </a:r>
            <a:br>
              <a:rPr lang="en-ZA" sz="2600" dirty="0">
                <a:solidFill>
                  <a:srgbClr val="000000"/>
                </a:solidFill>
                <a:effectLst/>
                <a:latin typeface="Courier New" panose="02070309020205020404" pitchFamily="49" charset="0"/>
              </a:rPr>
            </a:b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FROM</a:t>
            </a:r>
            <a:r>
              <a:rPr lang="en-ZA" sz="2600" dirty="0">
                <a:solidFill>
                  <a:srgbClr val="000000"/>
                </a:solidFill>
                <a:effectLst/>
                <a:latin typeface="Courier New" panose="02070309020205020404" pitchFamily="49" charset="0"/>
              </a:rPr>
              <a:t> EMPLOYEE </a:t>
            </a:r>
            <a:br>
              <a:rPr lang="en-ZA" sz="2600" dirty="0">
                <a:solidFill>
                  <a:srgbClr val="000000"/>
                </a:solidFill>
                <a:effectLst/>
                <a:latin typeface="Courier New" panose="02070309020205020404" pitchFamily="49" charset="0"/>
              </a:rPr>
            </a:br>
            <a:r>
              <a:rPr lang="en-ZA" sz="2600" dirty="0">
                <a:solidFill>
                  <a:srgbClr val="000000"/>
                </a:solidFill>
                <a:effectLst/>
                <a:latin typeface="Courier New" panose="02070309020205020404" pitchFamily="49" charset="0"/>
              </a:rPr>
              <a:t>	</a:t>
            </a:r>
            <a:r>
              <a:rPr lang="en-ZA" sz="2600" b="1" dirty="0">
                <a:solidFill>
                  <a:srgbClr val="0000FF"/>
                </a:solidFill>
                <a:effectLst/>
                <a:latin typeface="Courier New" panose="02070309020205020404" pitchFamily="49" charset="0"/>
              </a:rPr>
              <a:t>WHERE</a:t>
            </a:r>
            <a:r>
              <a:rPr lang="en-ZA" sz="2600" dirty="0">
                <a:solidFill>
                  <a:srgbClr val="000000"/>
                </a:solidFill>
                <a:effectLst/>
                <a:latin typeface="Courier New" panose="02070309020205020404" pitchFamily="49" charset="0"/>
              </a:rPr>
              <a:t> EMP_COMM </a:t>
            </a:r>
            <a:r>
              <a:rPr lang="en-ZA" sz="2600" b="1" dirty="0">
                <a:solidFill>
                  <a:srgbClr val="000080"/>
                </a:solidFill>
                <a:effectLst/>
                <a:latin typeface="Courier New" panose="02070309020205020404" pitchFamily="49" charset="0"/>
              </a:rPr>
              <a:t>&gt;</a:t>
            </a:r>
            <a:r>
              <a:rPr lang="en-ZA" sz="2600" dirty="0">
                <a:solidFill>
                  <a:srgbClr val="000000"/>
                </a:solidFill>
                <a:effectLst/>
                <a:latin typeface="Courier New" panose="02070309020205020404" pitchFamily="49" charset="0"/>
              </a:rPr>
              <a:t> </a:t>
            </a:r>
            <a:r>
              <a:rPr lang="en-ZA" sz="2600" dirty="0">
                <a:solidFill>
                  <a:srgbClr val="FF8000"/>
                </a:solidFill>
                <a:effectLst/>
                <a:latin typeface="Courier New" panose="02070309020205020404" pitchFamily="49" charset="0"/>
              </a:rPr>
              <a:t>0</a:t>
            </a:r>
            <a:r>
              <a:rPr lang="en-ZA" sz="2600" dirty="0">
                <a:solidFill>
                  <a:srgbClr val="000000"/>
                </a:solidFill>
                <a:effectLst/>
                <a:latin typeface="Courier New" panose="02070309020205020404" pitchFamily="49" charset="0"/>
              </a:rPr>
              <a:t> </a:t>
            </a:r>
            <a:r>
              <a:rPr lang="en-ZA" sz="2600" b="1" dirty="0">
                <a:solidFill>
                  <a:srgbClr val="000080"/>
                </a:solidFill>
                <a:effectLst/>
                <a:latin typeface="Courier New" panose="02070309020205020404" pitchFamily="49" charset="0"/>
              </a:rPr>
              <a:t>;</a:t>
            </a:r>
            <a:endParaRPr lang="en-ZA" sz="26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488" y="51673"/>
            <a:ext cx="2115312" cy="1377236"/>
          </a:xfrm>
          <a:prstGeom prst="rect">
            <a:avLst/>
          </a:prstGeom>
        </p:spPr>
      </p:pic>
    </p:spTree>
    <p:extLst>
      <p:ext uri="{BB962C8B-B14F-4D97-AF65-F5344CB8AC3E}">
        <p14:creationId xmlns:p14="http://schemas.microsoft.com/office/powerpoint/2010/main" val="22936467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a:t>Using Subqueries to Manipulate Data</a:t>
            </a:r>
            <a:endParaRPr lang="en-ZA" dirty="0"/>
          </a:p>
        </p:txBody>
      </p:sp>
      <p:sp>
        <p:nvSpPr>
          <p:cNvPr id="2" name="Content Placeholder 1"/>
          <p:cNvSpPr>
            <a:spLocks noGrp="1"/>
          </p:cNvSpPr>
          <p:nvPr>
            <p:ph sz="half" idx="1"/>
          </p:nvPr>
        </p:nvSpPr>
        <p:spPr>
          <a:xfrm>
            <a:off x="1636869" y="2367437"/>
            <a:ext cx="8779672" cy="3187543"/>
          </a:xfrm>
        </p:spPr>
        <p:txBody>
          <a:bodyPr>
            <a:normAutofit/>
          </a:bodyPr>
          <a:lstStyle/>
          <a:p>
            <a:pPr marL="0" indent="0">
              <a:buNone/>
            </a:pPr>
            <a:r>
              <a:rPr lang="en-US" dirty="0"/>
              <a:t>You can use subqueries in data manipulation language (DML) </a:t>
            </a:r>
            <a:r>
              <a:rPr lang="en-ZA" dirty="0"/>
              <a:t>statements to:</a:t>
            </a:r>
          </a:p>
          <a:p>
            <a:pPr lvl="1"/>
            <a:r>
              <a:rPr lang="en-US" sz="2160" dirty="0"/>
              <a:t>Retrieve data using an inline view</a:t>
            </a:r>
          </a:p>
          <a:p>
            <a:pPr lvl="1"/>
            <a:r>
              <a:rPr lang="en-US" sz="2160" dirty="0"/>
              <a:t>Copy data from one table to another</a:t>
            </a:r>
          </a:p>
          <a:p>
            <a:pPr lvl="1"/>
            <a:r>
              <a:rPr lang="en-US" sz="2160" dirty="0"/>
              <a:t>Update data in one table based on the values of another </a:t>
            </a:r>
            <a:r>
              <a:rPr lang="en-ZA" sz="2160" dirty="0"/>
              <a:t>table</a:t>
            </a:r>
          </a:p>
          <a:p>
            <a:pPr lvl="1"/>
            <a:r>
              <a:rPr lang="en-US" sz="2160" dirty="0"/>
              <a:t>Delete rows from one table based on rows in another table</a:t>
            </a:r>
            <a:endParaRPr lang="en-ZA" sz="2160" dirty="0"/>
          </a:p>
        </p:txBody>
      </p:sp>
    </p:spTree>
    <p:extLst>
      <p:ext uri="{BB962C8B-B14F-4D97-AF65-F5344CB8AC3E}">
        <p14:creationId xmlns:p14="http://schemas.microsoft.com/office/powerpoint/2010/main" val="232549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tabelle.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1189" t="13164" r="18393" b="4839"/>
          <a:stretch/>
        </p:blipFill>
        <p:spPr>
          <a:xfrm>
            <a:off x="2660990" y="342900"/>
            <a:ext cx="7342112" cy="6175608"/>
          </a:xfrm>
        </p:spPr>
      </p:pic>
    </p:spTree>
    <p:extLst>
      <p:ext uri="{BB962C8B-B14F-4D97-AF65-F5344CB8AC3E}">
        <p14:creationId xmlns:p14="http://schemas.microsoft.com/office/powerpoint/2010/main" val="92548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443" y="529923"/>
            <a:ext cx="8915399" cy="1330714"/>
          </a:xfrm>
        </p:spPr>
        <p:txBody>
          <a:bodyPr/>
          <a:lstStyle/>
          <a:p>
            <a:pPr algn="ctr"/>
            <a:r>
              <a:rPr lang="en-US" b="1" dirty="0"/>
              <a:t>Retrieving Data Using a Subquery as Source</a:t>
            </a:r>
            <a:endParaRPr lang="en-ZA"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347" y="1860638"/>
            <a:ext cx="7822262" cy="3487724"/>
          </a:xfrm>
          <a:prstGeom prst="rect">
            <a:avLst/>
          </a:prstGeom>
        </p:spPr>
      </p:pic>
    </p:spTree>
    <p:extLst>
      <p:ext uri="{BB962C8B-B14F-4D97-AF65-F5344CB8AC3E}">
        <p14:creationId xmlns:p14="http://schemas.microsoft.com/office/powerpoint/2010/main" val="1906065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tabelle.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1189" t="13164" r="18393" b="4839"/>
          <a:stretch/>
        </p:blipFill>
        <p:spPr>
          <a:xfrm>
            <a:off x="2660990" y="342900"/>
            <a:ext cx="7342112" cy="6175608"/>
          </a:xfrm>
        </p:spPr>
      </p:pic>
      <p:sp>
        <p:nvSpPr>
          <p:cNvPr id="2" name="Oval 1"/>
          <p:cNvSpPr/>
          <p:nvPr/>
        </p:nvSpPr>
        <p:spPr>
          <a:xfrm>
            <a:off x="5300472" y="2294491"/>
            <a:ext cx="1598894" cy="329184"/>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endParaRPr lang="en-ZA" sz="1620">
              <a:solidFill>
                <a:prstClr val="white"/>
              </a:solidFill>
              <a:latin typeface="Tw Cen MT" panose="020B0602020104020603"/>
            </a:endParaRPr>
          </a:p>
        </p:txBody>
      </p:sp>
      <p:sp>
        <p:nvSpPr>
          <p:cNvPr id="4" name="Oval 3"/>
          <p:cNvSpPr/>
          <p:nvPr/>
        </p:nvSpPr>
        <p:spPr>
          <a:xfrm>
            <a:off x="7835974" y="2670702"/>
            <a:ext cx="1598894" cy="329184"/>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endParaRPr lang="en-ZA" sz="1620">
              <a:solidFill>
                <a:prstClr val="white"/>
              </a:solidFill>
              <a:latin typeface="Tw Cen MT" panose="020B0602020104020603"/>
            </a:endParaRPr>
          </a:p>
        </p:txBody>
      </p:sp>
      <p:cxnSp>
        <p:nvCxnSpPr>
          <p:cNvPr id="5" name="Straight Connector 4"/>
          <p:cNvCxnSpPr/>
          <p:nvPr/>
        </p:nvCxnSpPr>
        <p:spPr>
          <a:xfrm flipV="1">
            <a:off x="6534913" y="2376788"/>
            <a:ext cx="1587138" cy="42323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Left Bracket 19"/>
          <p:cNvSpPr/>
          <p:nvPr/>
        </p:nvSpPr>
        <p:spPr>
          <a:xfrm>
            <a:off x="7710570" y="3187991"/>
            <a:ext cx="470263" cy="1257953"/>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defTabSz="411480"/>
            <a:endParaRPr lang="en-ZA" sz="1620">
              <a:solidFill>
                <a:prstClr val="white"/>
              </a:solidFill>
              <a:latin typeface="Tw Cen MT" panose="020B0602020104020603"/>
            </a:endParaRPr>
          </a:p>
        </p:txBody>
      </p:sp>
      <p:sp>
        <p:nvSpPr>
          <p:cNvPr id="21" name="Left Bracket 20"/>
          <p:cNvSpPr/>
          <p:nvPr/>
        </p:nvSpPr>
        <p:spPr>
          <a:xfrm>
            <a:off x="7812460" y="4810397"/>
            <a:ext cx="470263" cy="1172249"/>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defTabSz="411480"/>
            <a:endParaRPr lang="en-ZA" sz="1620">
              <a:solidFill>
                <a:prstClr val="white"/>
              </a:solidFill>
              <a:latin typeface="Tw Cen MT" panose="020B0602020104020603"/>
            </a:endParaRPr>
          </a:p>
        </p:txBody>
      </p:sp>
      <p:sp>
        <p:nvSpPr>
          <p:cNvPr id="24" name="Freeform 23"/>
          <p:cNvSpPr/>
          <p:nvPr/>
        </p:nvSpPr>
        <p:spPr>
          <a:xfrm>
            <a:off x="8169076" y="6253073"/>
            <a:ext cx="1105118" cy="120948"/>
          </a:xfrm>
          <a:custGeom>
            <a:avLst/>
            <a:gdLst>
              <a:gd name="connsiteX0" fmla="*/ 0 w 1227909"/>
              <a:gd name="connsiteY0" fmla="*/ 29885 h 134387"/>
              <a:gd name="connsiteX1" fmla="*/ 261258 w 1227909"/>
              <a:gd name="connsiteY1" fmla="*/ 42947 h 134387"/>
              <a:gd name="connsiteX2" fmla="*/ 300446 w 1227909"/>
              <a:gd name="connsiteY2" fmla="*/ 56010 h 134387"/>
              <a:gd name="connsiteX3" fmla="*/ 339635 w 1227909"/>
              <a:gd name="connsiteY3" fmla="*/ 82136 h 134387"/>
              <a:gd name="connsiteX4" fmla="*/ 404949 w 1227909"/>
              <a:gd name="connsiteY4" fmla="*/ 134387 h 134387"/>
              <a:gd name="connsiteX5" fmla="*/ 444138 w 1227909"/>
              <a:gd name="connsiteY5" fmla="*/ 121325 h 134387"/>
              <a:gd name="connsiteX6" fmla="*/ 470263 w 1227909"/>
              <a:gd name="connsiteY6" fmla="*/ 82136 h 134387"/>
              <a:gd name="connsiteX7" fmla="*/ 509452 w 1227909"/>
              <a:gd name="connsiteY7" fmla="*/ 56010 h 134387"/>
              <a:gd name="connsiteX8" fmla="*/ 796835 w 1227909"/>
              <a:gd name="connsiteY8" fmla="*/ 16822 h 134387"/>
              <a:gd name="connsiteX9" fmla="*/ 940526 w 1227909"/>
              <a:gd name="connsiteY9" fmla="*/ 16822 h 134387"/>
              <a:gd name="connsiteX10" fmla="*/ 979715 w 1227909"/>
              <a:gd name="connsiteY10" fmla="*/ 42947 h 134387"/>
              <a:gd name="connsiteX11" fmla="*/ 1018903 w 1227909"/>
              <a:gd name="connsiteY11" fmla="*/ 56010 h 134387"/>
              <a:gd name="connsiteX12" fmla="*/ 1149532 w 1227909"/>
              <a:gd name="connsiteY12" fmla="*/ 42947 h 134387"/>
              <a:gd name="connsiteX13" fmla="*/ 1188720 w 1227909"/>
              <a:gd name="connsiteY13" fmla="*/ 29885 h 134387"/>
              <a:gd name="connsiteX14" fmla="*/ 1227909 w 1227909"/>
              <a:gd name="connsiteY14" fmla="*/ 3759 h 13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7909" h="134387">
                <a:moveTo>
                  <a:pt x="0" y="29885"/>
                </a:moveTo>
                <a:cubicBezTo>
                  <a:pt x="87086" y="34239"/>
                  <a:pt x="174391" y="35394"/>
                  <a:pt x="261258" y="42947"/>
                </a:cubicBezTo>
                <a:cubicBezTo>
                  <a:pt x="274976" y="44140"/>
                  <a:pt x="288130" y="49852"/>
                  <a:pt x="300446" y="56010"/>
                </a:cubicBezTo>
                <a:cubicBezTo>
                  <a:pt x="314488" y="63031"/>
                  <a:pt x="326572" y="73427"/>
                  <a:pt x="339635" y="82136"/>
                </a:cubicBezTo>
                <a:cubicBezTo>
                  <a:pt x="359696" y="112229"/>
                  <a:pt x="362883" y="134387"/>
                  <a:pt x="404949" y="134387"/>
                </a:cubicBezTo>
                <a:cubicBezTo>
                  <a:pt x="418719" y="134387"/>
                  <a:pt x="431075" y="125679"/>
                  <a:pt x="444138" y="121325"/>
                </a:cubicBezTo>
                <a:cubicBezTo>
                  <a:pt x="452846" y="108262"/>
                  <a:pt x="459162" y="93237"/>
                  <a:pt x="470263" y="82136"/>
                </a:cubicBezTo>
                <a:cubicBezTo>
                  <a:pt x="481364" y="71034"/>
                  <a:pt x="495105" y="62386"/>
                  <a:pt x="509452" y="56010"/>
                </a:cubicBezTo>
                <a:cubicBezTo>
                  <a:pt x="611984" y="10441"/>
                  <a:pt x="666975" y="24938"/>
                  <a:pt x="796835" y="16822"/>
                </a:cubicBezTo>
                <a:cubicBezTo>
                  <a:pt x="858030" y="-3577"/>
                  <a:pt x="851162" y="-7550"/>
                  <a:pt x="940526" y="16822"/>
                </a:cubicBezTo>
                <a:cubicBezTo>
                  <a:pt x="955672" y="20953"/>
                  <a:pt x="965673" y="35926"/>
                  <a:pt x="979715" y="42947"/>
                </a:cubicBezTo>
                <a:cubicBezTo>
                  <a:pt x="992031" y="49105"/>
                  <a:pt x="1005840" y="51656"/>
                  <a:pt x="1018903" y="56010"/>
                </a:cubicBezTo>
                <a:cubicBezTo>
                  <a:pt x="1062446" y="51656"/>
                  <a:pt x="1106281" y="49601"/>
                  <a:pt x="1149532" y="42947"/>
                </a:cubicBezTo>
                <a:cubicBezTo>
                  <a:pt x="1163141" y="40853"/>
                  <a:pt x="1176404" y="36043"/>
                  <a:pt x="1188720" y="29885"/>
                </a:cubicBezTo>
                <a:cubicBezTo>
                  <a:pt x="1202762" y="22864"/>
                  <a:pt x="1227909" y="3759"/>
                  <a:pt x="1227909" y="375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endParaRPr lang="en-ZA" sz="1620">
              <a:solidFill>
                <a:prstClr val="white"/>
              </a:solidFill>
              <a:latin typeface="Tw Cen MT" panose="020B0602020104020603"/>
            </a:endParaRPr>
          </a:p>
        </p:txBody>
      </p:sp>
    </p:spTree>
    <p:extLst>
      <p:ext uri="{BB962C8B-B14F-4D97-AF65-F5344CB8AC3E}">
        <p14:creationId xmlns:p14="http://schemas.microsoft.com/office/powerpoint/2010/main" val="3941200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Inserting Using a Subquery as a Target</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50507" y="2026148"/>
            <a:ext cx="7888128" cy="3758218"/>
          </a:xfrm>
        </p:spPr>
      </p:pic>
    </p:spTree>
    <p:extLst>
      <p:ext uri="{BB962C8B-B14F-4D97-AF65-F5344CB8AC3E}">
        <p14:creationId xmlns:p14="http://schemas.microsoft.com/office/powerpoint/2010/main" val="2952353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Inserting Using a Subquery as a Target(</a:t>
            </a:r>
            <a:r>
              <a:rPr lang="en-US" b="1" dirty="0" err="1"/>
              <a:t>Cont</a:t>
            </a:r>
            <a:r>
              <a:rPr lang="en-US" b="1" dirty="0"/>
              <a:t>)</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92643" y="2230281"/>
            <a:ext cx="8459628" cy="3582002"/>
          </a:xfrm>
        </p:spPr>
      </p:pic>
    </p:spTree>
    <p:extLst>
      <p:ext uri="{BB962C8B-B14F-4D97-AF65-F5344CB8AC3E}">
        <p14:creationId xmlns:p14="http://schemas.microsoft.com/office/powerpoint/2010/main" val="4055634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750975"/>
            <a:ext cx="8915399" cy="1330714"/>
          </a:xfrm>
        </p:spPr>
        <p:txBody>
          <a:bodyPr>
            <a:normAutofit fontScale="90000"/>
          </a:bodyPr>
          <a:lstStyle/>
          <a:p>
            <a:pPr algn="ctr"/>
            <a:r>
              <a:rPr lang="en-US" b="1" dirty="0"/>
              <a:t>Using the WITH CHECK OPTION Keyword on DML</a:t>
            </a:r>
            <a:br>
              <a:rPr lang="en-US" b="1" dirty="0"/>
            </a:br>
            <a:r>
              <a:rPr lang="en-ZA" b="1" dirty="0"/>
              <a:t>Statements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07300" y="1881670"/>
            <a:ext cx="7774544" cy="4393400"/>
          </a:xfrm>
        </p:spPr>
      </p:pic>
    </p:spTree>
    <p:extLst>
      <p:ext uri="{BB962C8B-B14F-4D97-AF65-F5344CB8AC3E}">
        <p14:creationId xmlns:p14="http://schemas.microsoft.com/office/powerpoint/2010/main" val="3122094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Overview of the Explicit Default Feature</a:t>
            </a:r>
            <a:endParaRPr lang="en-ZA" dirty="0"/>
          </a:p>
        </p:txBody>
      </p:sp>
      <p:sp>
        <p:nvSpPr>
          <p:cNvPr id="3" name="Content Placeholder 2"/>
          <p:cNvSpPr>
            <a:spLocks noGrp="1"/>
          </p:cNvSpPr>
          <p:nvPr>
            <p:ph sz="half" idx="1"/>
          </p:nvPr>
        </p:nvSpPr>
        <p:spPr>
          <a:xfrm>
            <a:off x="1636869" y="2367437"/>
            <a:ext cx="9168292" cy="3187543"/>
          </a:xfrm>
        </p:spPr>
        <p:txBody>
          <a:bodyPr>
            <a:normAutofit/>
          </a:bodyPr>
          <a:lstStyle/>
          <a:p>
            <a:r>
              <a:rPr lang="en-US" dirty="0">
                <a:solidFill>
                  <a:schemeClr val="bg1"/>
                </a:solidFill>
              </a:rPr>
              <a:t>Use the </a:t>
            </a:r>
            <a:r>
              <a:rPr lang="en-US" u="sng" dirty="0">
                <a:solidFill>
                  <a:schemeClr val="bg1"/>
                </a:solidFill>
              </a:rPr>
              <a:t>DEFAULT</a:t>
            </a:r>
            <a:r>
              <a:rPr lang="en-US" dirty="0">
                <a:solidFill>
                  <a:schemeClr val="bg1"/>
                </a:solidFill>
              </a:rPr>
              <a:t> keyword as a column value where the default column value is desired.</a:t>
            </a:r>
          </a:p>
          <a:p>
            <a:r>
              <a:rPr lang="en-US" dirty="0">
                <a:solidFill>
                  <a:schemeClr val="bg1"/>
                </a:solidFill>
              </a:rPr>
              <a:t>This allows the user to control where and when the default value should be applied to data.</a:t>
            </a:r>
          </a:p>
          <a:p>
            <a:r>
              <a:rPr lang="en-US" dirty="0">
                <a:solidFill>
                  <a:schemeClr val="bg1"/>
                </a:solidFill>
              </a:rPr>
              <a:t>Explicit defaults can be used in </a:t>
            </a:r>
            <a:r>
              <a:rPr lang="en-US" u="sng" dirty="0">
                <a:solidFill>
                  <a:schemeClr val="bg1"/>
                </a:solidFill>
              </a:rPr>
              <a:t>INSERT</a:t>
            </a:r>
            <a:r>
              <a:rPr lang="en-US" dirty="0">
                <a:solidFill>
                  <a:schemeClr val="bg1"/>
                </a:solidFill>
              </a:rPr>
              <a:t> and </a:t>
            </a:r>
            <a:r>
              <a:rPr lang="en-US" u="sng" dirty="0">
                <a:solidFill>
                  <a:schemeClr val="bg1"/>
                </a:solidFill>
              </a:rPr>
              <a:t>UPDATE</a:t>
            </a:r>
            <a:r>
              <a:rPr lang="en-US" dirty="0">
                <a:solidFill>
                  <a:schemeClr val="bg1"/>
                </a:solidFill>
              </a:rPr>
              <a:t> </a:t>
            </a:r>
            <a:r>
              <a:rPr lang="en-ZA" dirty="0">
                <a:solidFill>
                  <a:schemeClr val="bg1"/>
                </a:solidFill>
              </a:rPr>
              <a:t>statements.</a:t>
            </a:r>
          </a:p>
        </p:txBody>
      </p:sp>
    </p:spTree>
    <p:extLst>
      <p:ext uri="{BB962C8B-B14F-4D97-AF65-F5344CB8AC3E}">
        <p14:creationId xmlns:p14="http://schemas.microsoft.com/office/powerpoint/2010/main" val="42086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Using Explicit Default Values</a:t>
            </a:r>
            <a:endParaRPr lang="en-ZA"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4783" y="2039741"/>
            <a:ext cx="8059578" cy="3583289"/>
          </a:xfrm>
        </p:spPr>
      </p:pic>
    </p:spTree>
    <p:extLst>
      <p:ext uri="{BB962C8B-B14F-4D97-AF65-F5344CB8AC3E}">
        <p14:creationId xmlns:p14="http://schemas.microsoft.com/office/powerpoint/2010/main" val="1705611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Copying Rows from Another Table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24803" y="2230280"/>
            <a:ext cx="7739538" cy="3401185"/>
          </a:xfrm>
        </p:spPr>
      </p:pic>
    </p:spTree>
    <p:extLst>
      <p:ext uri="{BB962C8B-B14F-4D97-AF65-F5344CB8AC3E}">
        <p14:creationId xmlns:p14="http://schemas.microsoft.com/office/powerpoint/2010/main" val="2057787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Additional SQL </a:t>
            </a:r>
            <a:r>
              <a:rPr lang="en-US" sz="2400" b="1" dirty="0">
                <a:latin typeface="Arial" panose="020B0604020202020204" pitchFamily="34" charset="0"/>
                <a:cs typeface="Arial" panose="020B0604020202020204" pitchFamily="34" charset="0"/>
              </a:rPr>
              <a:t>(</a:t>
            </a:r>
            <a:r>
              <a:rPr lang="en-US" sz="2400" b="1" i="1" dirty="0">
                <a:latin typeface="Arial" panose="020B0604020202020204" pitchFamily="34" charset="0"/>
                <a:cs typeface="Arial" panose="020B0604020202020204" pitchFamily="34" charset="0"/>
              </a:rPr>
              <a:t>SQL Fundamentals 2</a:t>
            </a:r>
            <a:r>
              <a:rPr lang="en-US" sz="2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69021" y="1825625"/>
            <a:ext cx="9053959" cy="4351338"/>
          </a:xfrm>
        </p:spPr>
        <p:txBody>
          <a:bodyPr>
            <a:normAutofit/>
          </a:bodyPr>
          <a:lstStyle/>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1 – Controlling User Access</a:t>
            </a:r>
          </a:p>
          <a:p>
            <a:r>
              <a:rPr lang="en-GB" sz="2400" dirty="0">
                <a:latin typeface="Arial" panose="020B0604020202020204" pitchFamily="34" charset="0"/>
                <a:cs typeface="Arial" panose="020B0604020202020204" pitchFamily="34" charset="0"/>
              </a:rPr>
              <a:t>2 – Managing Schema Objects</a:t>
            </a:r>
          </a:p>
          <a:p>
            <a:r>
              <a:rPr lang="en-GB" sz="2400" dirty="0">
                <a:latin typeface="Arial" panose="020B0604020202020204" pitchFamily="34" charset="0"/>
                <a:cs typeface="Arial" panose="020B0604020202020204" pitchFamily="34" charset="0"/>
              </a:rPr>
              <a:t>3 – Managing Objects with Data Dictionary Views</a:t>
            </a:r>
          </a:p>
          <a:p>
            <a:r>
              <a:rPr lang="en-GB" sz="2400" dirty="0">
                <a:latin typeface="Arial" panose="020B0604020202020204" pitchFamily="34" charset="0"/>
                <a:cs typeface="Arial" panose="020B0604020202020204" pitchFamily="34" charset="0"/>
              </a:rPr>
              <a:t>4 – Manipulating Large Data Sets</a:t>
            </a:r>
          </a:p>
          <a:p>
            <a:r>
              <a:rPr lang="en-GB" sz="2400" dirty="0">
                <a:latin typeface="Arial" panose="020B0604020202020204" pitchFamily="34" charset="0"/>
                <a:cs typeface="Arial" panose="020B0604020202020204" pitchFamily="34" charset="0"/>
              </a:rPr>
              <a:t>5 – Managing Data in Different Time Zones</a:t>
            </a:r>
          </a:p>
        </p:txBody>
      </p:sp>
    </p:spTree>
    <p:extLst>
      <p:ext uri="{BB962C8B-B14F-4D97-AF65-F5344CB8AC3E}">
        <p14:creationId xmlns:p14="http://schemas.microsoft.com/office/powerpoint/2010/main" val="2745855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705255"/>
            <a:ext cx="8915399" cy="1330714"/>
          </a:xfrm>
        </p:spPr>
        <p:txBody>
          <a:bodyPr/>
          <a:lstStyle/>
          <a:p>
            <a:pPr algn="ctr"/>
            <a:r>
              <a:rPr lang="en-ZA" sz="2520" b="1" dirty="0"/>
              <a:t>(SQL FUnd2-5)</a:t>
            </a:r>
            <a:r>
              <a:rPr lang="en-ZA" b="1" dirty="0"/>
              <a:t> </a:t>
            </a:r>
            <a:r>
              <a:rPr lang="en-ZA" sz="3600" b="1" dirty="0"/>
              <a:t>EXTRACT</a:t>
            </a:r>
            <a:endParaRPr lang="en-ZA" sz="3600"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81977" y="1757323"/>
            <a:ext cx="7225188" cy="4469731"/>
          </a:xfrm>
        </p:spPr>
      </p:pic>
    </p:spTree>
    <p:extLst>
      <p:ext uri="{BB962C8B-B14F-4D97-AF65-F5344CB8AC3E}">
        <p14:creationId xmlns:p14="http://schemas.microsoft.com/office/powerpoint/2010/main" val="20243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Overview of </a:t>
            </a:r>
            <a:r>
              <a:rPr lang="en-US" b="1" dirty="0" err="1"/>
              <a:t>Multitable</a:t>
            </a:r>
            <a:r>
              <a:rPr lang="en-US" b="1" dirty="0"/>
              <a:t> INSERT Statements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73060" y="1931301"/>
            <a:ext cx="7043024" cy="4211198"/>
          </a:xfrm>
        </p:spPr>
      </p:pic>
    </p:spTree>
    <p:extLst>
      <p:ext uri="{BB962C8B-B14F-4D97-AF65-F5344CB8AC3E}">
        <p14:creationId xmlns:p14="http://schemas.microsoft.com/office/powerpoint/2010/main" val="613810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693825"/>
            <a:ext cx="8915399" cy="1330714"/>
          </a:xfrm>
        </p:spPr>
        <p:txBody>
          <a:bodyPr/>
          <a:lstStyle/>
          <a:p>
            <a:pPr algn="ctr"/>
            <a:r>
              <a:rPr lang="en-US" b="1" dirty="0"/>
              <a:t>Overview of </a:t>
            </a:r>
            <a:r>
              <a:rPr lang="en-US" b="1" dirty="0" err="1"/>
              <a:t>Multitable</a:t>
            </a:r>
            <a:r>
              <a:rPr lang="en-US" b="1" dirty="0"/>
              <a:t> INSERT Statements</a:t>
            </a:r>
            <a:endParaRPr lang="en-ZA" dirty="0"/>
          </a:p>
        </p:txBody>
      </p:sp>
      <p:sp>
        <p:nvSpPr>
          <p:cNvPr id="4" name="Content Placeholder 3"/>
          <p:cNvSpPr>
            <a:spLocks noGrp="1"/>
          </p:cNvSpPr>
          <p:nvPr>
            <p:ph sz="half" idx="1"/>
          </p:nvPr>
        </p:nvSpPr>
        <p:spPr>
          <a:xfrm>
            <a:off x="1842610" y="1830229"/>
            <a:ext cx="8503920" cy="3964781"/>
          </a:xfrm>
        </p:spPr>
        <p:txBody>
          <a:bodyPr>
            <a:normAutofit/>
          </a:bodyPr>
          <a:lstStyle/>
          <a:p>
            <a:r>
              <a:rPr lang="en-US" dirty="0"/>
              <a:t>Use the INSERT…SELECT statement to insert rows into multiple tables as part of a single DML statement.</a:t>
            </a:r>
          </a:p>
          <a:p>
            <a:r>
              <a:rPr lang="en-US" dirty="0" err="1">
                <a:solidFill>
                  <a:schemeClr val="bg1"/>
                </a:solidFill>
              </a:rPr>
              <a:t>Multitable</a:t>
            </a:r>
            <a:r>
              <a:rPr lang="en-US" dirty="0">
                <a:solidFill>
                  <a:schemeClr val="bg1"/>
                </a:solidFill>
              </a:rPr>
              <a:t> INSERT statements are used in data </a:t>
            </a:r>
            <a:r>
              <a:rPr lang="en-US" b="1" dirty="0">
                <a:solidFill>
                  <a:schemeClr val="bg1"/>
                </a:solidFill>
              </a:rPr>
              <a:t>warehousing systems </a:t>
            </a:r>
            <a:r>
              <a:rPr lang="en-US" dirty="0">
                <a:solidFill>
                  <a:schemeClr val="bg1"/>
                </a:solidFill>
              </a:rPr>
              <a:t>to transfer data from one or more operational sources to a set of target tables.</a:t>
            </a:r>
          </a:p>
          <a:p>
            <a:r>
              <a:rPr lang="en-US" dirty="0"/>
              <a:t>They provide significant performance improvement over:</a:t>
            </a:r>
          </a:p>
          <a:p>
            <a:pPr marL="0" indent="0">
              <a:buNone/>
            </a:pPr>
            <a:r>
              <a:rPr lang="en-ZA" dirty="0"/>
              <a:t>     – Single DML versus multiple INSERT…SELECT statements</a:t>
            </a:r>
          </a:p>
          <a:p>
            <a:pPr marL="411480" lvl="1" indent="0">
              <a:buNone/>
            </a:pPr>
            <a:r>
              <a:rPr lang="en-ZA" dirty="0"/>
              <a:t>– Single DML versus a procedure to perform multiple inserts </a:t>
            </a:r>
            <a:r>
              <a:rPr lang="en-US" dirty="0"/>
              <a:t>by using the IF...THEN syntax</a:t>
            </a:r>
            <a:endParaRPr lang="en-ZA" dirty="0">
              <a:solidFill>
                <a:schemeClr val="bg1"/>
              </a:solidFill>
            </a:endParaRPr>
          </a:p>
        </p:txBody>
      </p:sp>
    </p:spTree>
    <p:extLst>
      <p:ext uri="{BB962C8B-B14F-4D97-AF65-F5344CB8AC3E}">
        <p14:creationId xmlns:p14="http://schemas.microsoft.com/office/powerpoint/2010/main" val="3938696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Types of </a:t>
            </a:r>
            <a:r>
              <a:rPr lang="en-US" b="1" dirty="0" err="1"/>
              <a:t>Multitable</a:t>
            </a:r>
            <a:r>
              <a:rPr lang="en-US" b="1" dirty="0"/>
              <a:t> INSERT Statements</a:t>
            </a:r>
            <a:endParaRPr lang="en-ZA" dirty="0"/>
          </a:p>
        </p:txBody>
      </p:sp>
      <p:sp>
        <p:nvSpPr>
          <p:cNvPr id="3" name="Content Placeholder 2"/>
          <p:cNvSpPr>
            <a:spLocks noGrp="1"/>
          </p:cNvSpPr>
          <p:nvPr>
            <p:ph sz="half" idx="1"/>
          </p:nvPr>
        </p:nvSpPr>
        <p:spPr>
          <a:xfrm>
            <a:off x="1411803" y="2115977"/>
            <a:ext cx="9365538" cy="3827623"/>
          </a:xfrm>
        </p:spPr>
        <p:txBody>
          <a:bodyPr>
            <a:normAutofit/>
          </a:bodyPr>
          <a:lstStyle/>
          <a:p>
            <a:r>
              <a:rPr lang="en-US" dirty="0">
                <a:solidFill>
                  <a:schemeClr val="bg1"/>
                </a:solidFill>
              </a:rPr>
              <a:t>The different types of </a:t>
            </a:r>
            <a:r>
              <a:rPr lang="en-US" dirty="0" err="1">
                <a:solidFill>
                  <a:schemeClr val="bg1"/>
                </a:solidFill>
              </a:rPr>
              <a:t>multitable</a:t>
            </a:r>
            <a:r>
              <a:rPr lang="en-US" dirty="0">
                <a:solidFill>
                  <a:schemeClr val="bg1"/>
                </a:solidFill>
              </a:rPr>
              <a:t> INSERT statements are:</a:t>
            </a:r>
          </a:p>
          <a:p>
            <a:pPr lvl="1"/>
            <a:r>
              <a:rPr lang="en-ZA" sz="2340" b="1" dirty="0">
                <a:solidFill>
                  <a:schemeClr val="bg1"/>
                </a:solidFill>
              </a:rPr>
              <a:t>Unconditional INSERT</a:t>
            </a:r>
            <a:r>
              <a:rPr lang="en-ZA" sz="2160" b="1" dirty="0">
                <a:solidFill>
                  <a:schemeClr val="bg1"/>
                </a:solidFill>
              </a:rPr>
              <a:t>: </a:t>
            </a:r>
            <a:r>
              <a:rPr lang="en-US" sz="2160" dirty="0"/>
              <a:t>For each row returned by the subquery, a row is inserted into each of </a:t>
            </a:r>
            <a:r>
              <a:rPr lang="en-ZA" sz="2160" dirty="0"/>
              <a:t>the target tables.</a:t>
            </a:r>
            <a:endParaRPr lang="en-ZA" sz="3960" dirty="0">
              <a:solidFill>
                <a:schemeClr val="bg1"/>
              </a:solidFill>
            </a:endParaRPr>
          </a:p>
          <a:p>
            <a:pPr lvl="1"/>
            <a:r>
              <a:rPr lang="en-ZA" sz="2340" b="1" dirty="0">
                <a:solidFill>
                  <a:schemeClr val="bg1"/>
                </a:solidFill>
              </a:rPr>
              <a:t>Conditional INSERT ALL: </a:t>
            </a:r>
            <a:r>
              <a:rPr lang="en-US" sz="2160" dirty="0"/>
              <a:t>For each row returned by the subquery, a row is inserted into each target table if the specified condition is met.</a:t>
            </a:r>
            <a:endParaRPr lang="en-ZA" sz="3960" dirty="0">
              <a:solidFill>
                <a:schemeClr val="bg1"/>
              </a:solidFill>
            </a:endParaRPr>
          </a:p>
          <a:p>
            <a:pPr lvl="1"/>
            <a:r>
              <a:rPr lang="en-ZA" sz="2340" b="1" dirty="0">
                <a:solidFill>
                  <a:schemeClr val="bg1"/>
                </a:solidFill>
              </a:rPr>
              <a:t>Conditional INSERT FIRST: </a:t>
            </a:r>
            <a:r>
              <a:rPr lang="en-US" sz="2160" dirty="0"/>
              <a:t>For each row returned by the subquery, a row is inserted into the very first target table in which the condition is met.</a:t>
            </a:r>
            <a:endParaRPr lang="en-ZA" sz="3960" dirty="0">
              <a:solidFill>
                <a:schemeClr val="bg1"/>
              </a:solidFill>
            </a:endParaRPr>
          </a:p>
        </p:txBody>
      </p:sp>
    </p:spTree>
    <p:extLst>
      <p:ext uri="{BB962C8B-B14F-4D97-AF65-F5344CB8AC3E}">
        <p14:creationId xmlns:p14="http://schemas.microsoft.com/office/powerpoint/2010/main" val="1102816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err="1"/>
              <a:t>Multitable</a:t>
            </a:r>
            <a:r>
              <a:rPr lang="en-ZA" b="1" dirty="0"/>
              <a:t> INSERT Statements</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73393" y="2230279"/>
            <a:ext cx="7442358" cy="3080690"/>
          </a:xfrm>
        </p:spPr>
      </p:pic>
    </p:spTree>
    <p:extLst>
      <p:ext uri="{BB962C8B-B14F-4D97-AF65-F5344CB8AC3E}">
        <p14:creationId xmlns:p14="http://schemas.microsoft.com/office/powerpoint/2010/main" val="3000476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687948"/>
            <a:ext cx="8915399" cy="1330714"/>
          </a:xfrm>
        </p:spPr>
        <p:txBody>
          <a:bodyPr/>
          <a:lstStyle/>
          <a:p>
            <a:pPr algn="ctr"/>
            <a:r>
              <a:rPr lang="en-ZA" b="1" dirty="0"/>
              <a:t>Unconditional INSERT ALL</a:t>
            </a:r>
            <a:endParaRPr lang="en-ZA" dirty="0"/>
          </a:p>
        </p:txBody>
      </p:sp>
      <p:sp>
        <p:nvSpPr>
          <p:cNvPr id="3" name="Content Placeholder 2"/>
          <p:cNvSpPr>
            <a:spLocks noGrp="1"/>
          </p:cNvSpPr>
          <p:nvPr>
            <p:ph sz="half" idx="1"/>
          </p:nvPr>
        </p:nvSpPr>
        <p:spPr>
          <a:xfrm>
            <a:off x="1002296" y="1733562"/>
            <a:ext cx="10389143" cy="3770473"/>
          </a:xfrm>
        </p:spPr>
        <p:txBody>
          <a:bodyPr>
            <a:noAutofit/>
          </a:bodyPr>
          <a:lstStyle/>
          <a:p>
            <a:r>
              <a:rPr lang="en-US" dirty="0">
                <a:solidFill>
                  <a:schemeClr val="bg1"/>
                </a:solidFill>
              </a:rPr>
              <a:t>Select the EMPLOYEE_ID, HIRE_DATE, SALARY, and MANAGER_ID values from the EMPLOYEES table for those employees whose EMPLOYEE_ID is greater than 200.</a:t>
            </a:r>
          </a:p>
          <a:p>
            <a:r>
              <a:rPr lang="en-US" dirty="0">
                <a:solidFill>
                  <a:schemeClr val="bg1"/>
                </a:solidFill>
              </a:rPr>
              <a:t>Insert these values into the SAL_HISTORY and MGR_HISTORY tables by using a </a:t>
            </a:r>
            <a:r>
              <a:rPr lang="en-US" dirty="0" err="1">
                <a:solidFill>
                  <a:schemeClr val="bg1"/>
                </a:solidFill>
              </a:rPr>
              <a:t>multitable</a:t>
            </a:r>
            <a:r>
              <a:rPr lang="en-US" dirty="0">
                <a:solidFill>
                  <a:schemeClr val="bg1"/>
                </a:solidFill>
              </a:rPr>
              <a:t> INSERT.</a:t>
            </a:r>
          </a:p>
          <a:p>
            <a:endParaRPr lang="en-US" sz="270" dirty="0">
              <a:solidFill>
                <a:schemeClr val="bg1"/>
              </a:solidFill>
            </a:endParaRPr>
          </a:p>
          <a:p>
            <a:pPr marL="822960" lvl="2" indent="0">
              <a:buNone/>
            </a:pPr>
            <a:r>
              <a:rPr lang="en-US" sz="2160" dirty="0">
                <a:solidFill>
                  <a:schemeClr val="bg1"/>
                </a:solidFill>
              </a:rPr>
              <a:t>SAL_HISTORY (EMP_ID, HIRE_DATE, SAL)</a:t>
            </a:r>
          </a:p>
          <a:p>
            <a:pPr marL="822960" lvl="2" indent="0">
              <a:buNone/>
            </a:pPr>
            <a:r>
              <a:rPr lang="en-US" sz="2160" dirty="0">
                <a:solidFill>
                  <a:schemeClr val="bg1"/>
                </a:solidFill>
              </a:rPr>
              <a:t>MGR_HISTORY (EMP_ID, MGR, SAL)</a:t>
            </a:r>
            <a:endParaRPr lang="en-ZA" sz="2160" dirty="0">
              <a:solidFill>
                <a:schemeClr val="bg1"/>
              </a:solidFill>
            </a:endParaRPr>
          </a:p>
        </p:txBody>
      </p:sp>
    </p:spTree>
    <p:extLst>
      <p:ext uri="{BB962C8B-B14F-4D97-AF65-F5344CB8AC3E}">
        <p14:creationId xmlns:p14="http://schemas.microsoft.com/office/powerpoint/2010/main" val="4244551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687948"/>
            <a:ext cx="8915399" cy="1330714"/>
          </a:xfrm>
        </p:spPr>
        <p:txBody>
          <a:bodyPr/>
          <a:lstStyle/>
          <a:p>
            <a:pPr algn="ctr"/>
            <a:r>
              <a:rPr lang="en-ZA" b="1" dirty="0"/>
              <a:t>Unconditional INSERT ALL</a:t>
            </a:r>
            <a:endParaRPr lang="en-ZA" dirty="0"/>
          </a:p>
        </p:txBody>
      </p:sp>
      <p:sp>
        <p:nvSpPr>
          <p:cNvPr id="3" name="Content Placeholder 2"/>
          <p:cNvSpPr>
            <a:spLocks noGrp="1"/>
          </p:cNvSpPr>
          <p:nvPr>
            <p:ph sz="half" idx="1"/>
          </p:nvPr>
        </p:nvSpPr>
        <p:spPr>
          <a:xfrm>
            <a:off x="1002296" y="1733562"/>
            <a:ext cx="10389143" cy="3770473"/>
          </a:xfrm>
        </p:spPr>
        <p:txBody>
          <a:bodyPr>
            <a:noAutofit/>
          </a:bodyPr>
          <a:lstStyle/>
          <a:p>
            <a:r>
              <a:rPr lang="en-US" dirty="0">
                <a:solidFill>
                  <a:schemeClr val="bg1"/>
                </a:solidFill>
              </a:rPr>
              <a:t>Select the EMPLOYEE_ID, HIRE_DATE, SALARY, and MANAGER_ID values from the EMPLOYEES table for those employees whose EMPLOYEE_ID is greater than 200.</a:t>
            </a:r>
          </a:p>
          <a:p>
            <a:r>
              <a:rPr lang="en-US" dirty="0">
                <a:solidFill>
                  <a:schemeClr val="bg1"/>
                </a:solidFill>
              </a:rPr>
              <a:t>Insert these values into the SAL_HISTORY and MGR_HISTORY tables by using a </a:t>
            </a:r>
            <a:r>
              <a:rPr lang="en-US" dirty="0" err="1">
                <a:solidFill>
                  <a:schemeClr val="bg1"/>
                </a:solidFill>
              </a:rPr>
              <a:t>multitable</a:t>
            </a:r>
            <a:r>
              <a:rPr lang="en-US" dirty="0">
                <a:solidFill>
                  <a:schemeClr val="bg1"/>
                </a:solidFill>
              </a:rPr>
              <a:t> INSERT.</a:t>
            </a:r>
            <a:endParaRPr lang="en-ZA" dirty="0">
              <a:solidFill>
                <a:schemeClr val="bg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3480"/>
          <a:stretch/>
        </p:blipFill>
        <p:spPr>
          <a:xfrm>
            <a:off x="3132530" y="4057978"/>
            <a:ext cx="6128674" cy="2457124"/>
          </a:xfrm>
          <a:prstGeom prst="rect">
            <a:avLst/>
          </a:prstGeom>
        </p:spPr>
      </p:pic>
    </p:spTree>
    <p:extLst>
      <p:ext uri="{BB962C8B-B14F-4D97-AF65-F5344CB8AC3E}">
        <p14:creationId xmlns:p14="http://schemas.microsoft.com/office/powerpoint/2010/main" val="1346333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Conditional INSERT ALL:</a:t>
            </a:r>
            <a:br>
              <a:rPr lang="en-ZA" b="1" dirty="0"/>
            </a:br>
            <a:r>
              <a:rPr lang="en-ZA" b="1" dirty="0"/>
              <a:t>Example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87434" y="2230280"/>
            <a:ext cx="5614274" cy="3882313"/>
          </a:xfrm>
        </p:spPr>
      </p:pic>
    </p:spTree>
    <p:extLst>
      <p:ext uri="{BB962C8B-B14F-4D97-AF65-F5344CB8AC3E}">
        <p14:creationId xmlns:p14="http://schemas.microsoft.com/office/powerpoint/2010/main" val="2000063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Conditional INSERT ALL</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81620" y="1921128"/>
            <a:ext cx="7225904" cy="4053556"/>
          </a:xfrm>
        </p:spPr>
      </p:pic>
    </p:spTree>
    <p:extLst>
      <p:ext uri="{BB962C8B-B14F-4D97-AF65-F5344CB8AC3E}">
        <p14:creationId xmlns:p14="http://schemas.microsoft.com/office/powerpoint/2010/main" val="24833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Conditional INSERT FIRST:</a:t>
            </a:r>
            <a:br>
              <a:rPr lang="en-ZA" b="1" dirty="0"/>
            </a:br>
            <a:r>
              <a:rPr lang="en-ZA" b="1" dirty="0"/>
              <a:t>Example</a:t>
            </a:r>
            <a:endParaRPr lang="en-Z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978" y="2101441"/>
            <a:ext cx="6231188" cy="3822647"/>
          </a:xfrm>
          <a:prstGeom prst="rect">
            <a:avLst/>
          </a:prstGeom>
        </p:spPr>
      </p:pic>
    </p:spTree>
    <p:extLst>
      <p:ext uri="{BB962C8B-B14F-4D97-AF65-F5344CB8AC3E}">
        <p14:creationId xmlns:p14="http://schemas.microsoft.com/office/powerpoint/2010/main" val="264282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1 – Controlling User Access</a:t>
            </a:r>
            <a:endParaRPr lang="en-ZA" dirty="0"/>
          </a:p>
        </p:txBody>
      </p:sp>
      <p:sp>
        <p:nvSpPr>
          <p:cNvPr id="3" name="Subtitle 2"/>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39378458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Conditional INSERT FIRST</a:t>
            </a:r>
            <a:endParaRPr lang="en-Z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656" y="1964304"/>
            <a:ext cx="7001833" cy="3796416"/>
          </a:xfrm>
          <a:prstGeom prst="rect">
            <a:avLst/>
          </a:prstGeom>
        </p:spPr>
      </p:pic>
    </p:spTree>
    <p:extLst>
      <p:ext uri="{BB962C8B-B14F-4D97-AF65-F5344CB8AC3E}">
        <p14:creationId xmlns:p14="http://schemas.microsoft.com/office/powerpoint/2010/main" val="342313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MERGE Statement</a:t>
            </a:r>
            <a:endParaRPr lang="en-ZA" dirty="0"/>
          </a:p>
        </p:txBody>
      </p:sp>
      <p:sp>
        <p:nvSpPr>
          <p:cNvPr id="5" name="Content Placeholder 4"/>
          <p:cNvSpPr>
            <a:spLocks noGrp="1"/>
          </p:cNvSpPr>
          <p:nvPr>
            <p:ph idx="1"/>
          </p:nvPr>
        </p:nvSpPr>
        <p:spPr/>
        <p:txBody>
          <a:bodyPr>
            <a:normAutofit/>
          </a:bodyPr>
          <a:lstStyle/>
          <a:p>
            <a:r>
              <a:rPr lang="en-US" dirty="0"/>
              <a:t>Provides the ability to conditionally update, insert, or delete data into a database table</a:t>
            </a:r>
          </a:p>
          <a:p>
            <a:r>
              <a:rPr lang="en-US" dirty="0">
                <a:solidFill>
                  <a:schemeClr val="bg1"/>
                </a:solidFill>
              </a:rPr>
              <a:t>Performs an UPDATE if the row exists, and an INSERT if it </a:t>
            </a:r>
            <a:r>
              <a:rPr lang="en-ZA" dirty="0">
                <a:solidFill>
                  <a:schemeClr val="bg1"/>
                </a:solidFill>
              </a:rPr>
              <a:t>is a new row:</a:t>
            </a:r>
          </a:p>
          <a:p>
            <a:pPr marL="0" indent="0">
              <a:buNone/>
            </a:pPr>
            <a:r>
              <a:rPr lang="en-ZA" dirty="0">
                <a:solidFill>
                  <a:schemeClr val="bg1"/>
                </a:solidFill>
              </a:rPr>
              <a:t>	– Avoids separate updates</a:t>
            </a:r>
          </a:p>
          <a:p>
            <a:pPr marL="0" indent="0">
              <a:buNone/>
            </a:pPr>
            <a:r>
              <a:rPr lang="en-US" dirty="0">
                <a:solidFill>
                  <a:schemeClr val="bg1"/>
                </a:solidFill>
              </a:rPr>
              <a:t>	– Increases performance and ease of use</a:t>
            </a:r>
          </a:p>
          <a:p>
            <a:pPr marL="0" indent="0">
              <a:buNone/>
            </a:pPr>
            <a:r>
              <a:rPr lang="en-US" dirty="0">
                <a:solidFill>
                  <a:schemeClr val="bg1"/>
                </a:solidFill>
              </a:rPr>
              <a:t>	– Is useful in </a:t>
            </a:r>
            <a:r>
              <a:rPr lang="en-US" b="1" dirty="0">
                <a:solidFill>
                  <a:schemeClr val="bg1"/>
                </a:solidFill>
              </a:rPr>
              <a:t>data warehousing applications</a:t>
            </a:r>
            <a:endParaRPr lang="en-ZA" b="1" dirty="0">
              <a:solidFill>
                <a:schemeClr val="bg1"/>
              </a:solidFill>
            </a:endParaRPr>
          </a:p>
        </p:txBody>
      </p:sp>
    </p:spTree>
    <p:extLst>
      <p:ext uri="{BB962C8B-B14F-4D97-AF65-F5344CB8AC3E}">
        <p14:creationId xmlns:p14="http://schemas.microsoft.com/office/powerpoint/2010/main" val="4096215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342900"/>
            <a:ext cx="8915399" cy="1330714"/>
          </a:xfrm>
        </p:spPr>
        <p:txBody>
          <a:bodyPr/>
          <a:lstStyle/>
          <a:p>
            <a:pPr algn="ctr"/>
            <a:r>
              <a:rPr lang="en-ZA" b="1" dirty="0"/>
              <a:t>MERGE Statement Syntax</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386" y="1511666"/>
            <a:ext cx="8348370" cy="4643700"/>
          </a:xfrm>
        </p:spPr>
      </p:pic>
      <p:sp>
        <p:nvSpPr>
          <p:cNvPr id="3" name="Rounded Rectangle 2"/>
          <p:cNvSpPr/>
          <p:nvPr/>
        </p:nvSpPr>
        <p:spPr>
          <a:xfrm>
            <a:off x="2243763" y="3634739"/>
            <a:ext cx="3421163" cy="31742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endParaRPr lang="en-ZA" sz="1620">
              <a:solidFill>
                <a:prstClr val="white"/>
              </a:solidFill>
              <a:latin typeface="Tw Cen MT" panose="020B0602020104020603"/>
            </a:endParaRPr>
          </a:p>
        </p:txBody>
      </p:sp>
      <p:sp>
        <p:nvSpPr>
          <p:cNvPr id="8" name="Rounded Rectangle 7"/>
          <p:cNvSpPr/>
          <p:nvPr/>
        </p:nvSpPr>
        <p:spPr>
          <a:xfrm>
            <a:off x="2243763" y="4803505"/>
            <a:ext cx="3421163" cy="33607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endParaRPr lang="en-ZA" sz="1620">
              <a:solidFill>
                <a:prstClr val="white"/>
              </a:solidFill>
              <a:latin typeface="Tw Cen MT" panose="020B0602020104020603"/>
            </a:endParaRPr>
          </a:p>
        </p:txBody>
      </p:sp>
      <p:cxnSp>
        <p:nvCxnSpPr>
          <p:cNvPr id="9" name="Straight Arrow Connector 8"/>
          <p:cNvCxnSpPr/>
          <p:nvPr/>
        </p:nvCxnSpPr>
        <p:spPr>
          <a:xfrm>
            <a:off x="2267275" y="4093246"/>
            <a:ext cx="39972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67275" y="5276742"/>
            <a:ext cx="399725"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81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342900"/>
            <a:ext cx="8915399" cy="1330714"/>
          </a:xfrm>
        </p:spPr>
        <p:txBody>
          <a:bodyPr/>
          <a:lstStyle/>
          <a:p>
            <a:pPr algn="ctr"/>
            <a:r>
              <a:rPr lang="en-ZA" b="1" dirty="0"/>
              <a:t>MERGE Statement Syntax</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528" y="1476397"/>
            <a:ext cx="5564329" cy="309510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89" y="2427596"/>
            <a:ext cx="6454051" cy="3820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61264">
            <a:off x="2937201" y="4839697"/>
            <a:ext cx="2004368" cy="1270284"/>
          </a:xfrm>
          <a:prstGeom prst="rect">
            <a:avLst/>
          </a:prstGeom>
        </p:spPr>
      </p:pic>
    </p:spTree>
    <p:extLst>
      <p:ext uri="{BB962C8B-B14F-4D97-AF65-F5344CB8AC3E}">
        <p14:creationId xmlns:p14="http://schemas.microsoft.com/office/powerpoint/2010/main" val="405239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3" y="716685"/>
            <a:ext cx="8915399" cy="1330714"/>
          </a:xfrm>
        </p:spPr>
        <p:txBody>
          <a:bodyPr/>
          <a:lstStyle/>
          <a:p>
            <a:pPr algn="ctr"/>
            <a:r>
              <a:rPr lang="en-ZA" b="1" dirty="0"/>
              <a:t>Summary</a:t>
            </a:r>
            <a:endParaRPr lang="en-ZA" dirty="0"/>
          </a:p>
        </p:txBody>
      </p:sp>
      <p:sp>
        <p:nvSpPr>
          <p:cNvPr id="5" name="Content Placeholder 4"/>
          <p:cNvSpPr>
            <a:spLocks noGrp="1"/>
          </p:cNvSpPr>
          <p:nvPr>
            <p:ph idx="1"/>
          </p:nvPr>
        </p:nvSpPr>
        <p:spPr>
          <a:xfrm>
            <a:off x="1844041" y="1794510"/>
            <a:ext cx="8708230" cy="4229100"/>
          </a:xfrm>
        </p:spPr>
        <p:txBody>
          <a:bodyPr>
            <a:normAutofit/>
          </a:bodyPr>
          <a:lstStyle/>
          <a:p>
            <a:r>
              <a:rPr lang="en-US" dirty="0">
                <a:solidFill>
                  <a:schemeClr val="bg1"/>
                </a:solidFill>
              </a:rPr>
              <a:t>Use DML statements and control transactions</a:t>
            </a:r>
          </a:p>
          <a:p>
            <a:r>
              <a:rPr lang="en-US" dirty="0">
                <a:solidFill>
                  <a:schemeClr val="bg1"/>
                </a:solidFill>
              </a:rPr>
              <a:t>Describe the features of </a:t>
            </a:r>
            <a:r>
              <a:rPr lang="en-US" dirty="0" err="1">
                <a:solidFill>
                  <a:schemeClr val="bg1"/>
                </a:solidFill>
              </a:rPr>
              <a:t>multitable</a:t>
            </a:r>
            <a:r>
              <a:rPr lang="en-US" dirty="0">
                <a:solidFill>
                  <a:schemeClr val="bg1"/>
                </a:solidFill>
              </a:rPr>
              <a:t> INSERTs</a:t>
            </a:r>
          </a:p>
          <a:p>
            <a:r>
              <a:rPr lang="en-US" dirty="0">
                <a:solidFill>
                  <a:schemeClr val="bg1"/>
                </a:solidFill>
              </a:rPr>
              <a:t>Use the following types of </a:t>
            </a:r>
            <a:r>
              <a:rPr lang="en-US" dirty="0" err="1">
                <a:solidFill>
                  <a:schemeClr val="bg1"/>
                </a:solidFill>
              </a:rPr>
              <a:t>multitable</a:t>
            </a:r>
            <a:r>
              <a:rPr lang="en-US" dirty="0">
                <a:solidFill>
                  <a:schemeClr val="bg1"/>
                </a:solidFill>
              </a:rPr>
              <a:t> INSERTs:</a:t>
            </a:r>
          </a:p>
          <a:p>
            <a:pPr marL="0" indent="0">
              <a:buNone/>
            </a:pPr>
            <a:r>
              <a:rPr lang="en-ZA" dirty="0">
                <a:solidFill>
                  <a:schemeClr val="bg1"/>
                </a:solidFill>
              </a:rPr>
              <a:t>	– Unconditional INSERT</a:t>
            </a:r>
          </a:p>
          <a:p>
            <a:pPr marL="0" indent="0">
              <a:buNone/>
            </a:pPr>
            <a:r>
              <a:rPr lang="en-ZA" dirty="0">
                <a:solidFill>
                  <a:schemeClr val="bg1"/>
                </a:solidFill>
              </a:rPr>
              <a:t>	– Conditional INSERT ALL</a:t>
            </a:r>
          </a:p>
          <a:p>
            <a:pPr marL="0" indent="0">
              <a:buNone/>
            </a:pPr>
            <a:r>
              <a:rPr lang="en-ZA" dirty="0">
                <a:solidFill>
                  <a:schemeClr val="bg1"/>
                </a:solidFill>
              </a:rPr>
              <a:t>	– Conditional INSERT FIRST</a:t>
            </a:r>
          </a:p>
          <a:p>
            <a:r>
              <a:rPr lang="en-US" dirty="0">
                <a:solidFill>
                  <a:schemeClr val="bg1"/>
                </a:solidFill>
              </a:rPr>
              <a:t>Merge rows in a table</a:t>
            </a:r>
          </a:p>
          <a:p>
            <a:r>
              <a:rPr lang="en-US" dirty="0">
                <a:solidFill>
                  <a:schemeClr val="bg1"/>
                </a:solidFill>
              </a:rPr>
              <a:t>Manipulate data by using subqueries</a:t>
            </a:r>
            <a:endParaRPr lang="en-ZA" dirty="0">
              <a:solidFill>
                <a:schemeClr val="bg1"/>
              </a:solidFill>
            </a:endParaRPr>
          </a:p>
        </p:txBody>
      </p:sp>
    </p:spTree>
    <p:extLst>
      <p:ext uri="{BB962C8B-B14F-4D97-AF65-F5344CB8AC3E}">
        <p14:creationId xmlns:p14="http://schemas.microsoft.com/office/powerpoint/2010/main" val="1287284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5 – Managing Data in Different time zones</a:t>
            </a:r>
            <a:endParaRPr lang="en-ZA" dirty="0"/>
          </a:p>
        </p:txBody>
      </p:sp>
      <p:sp>
        <p:nvSpPr>
          <p:cNvPr id="3" name="Subtitle 2"/>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3516063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endParaRPr lang="en-ZA" dirty="0"/>
          </a:p>
        </p:txBody>
      </p:sp>
      <p:sp>
        <p:nvSpPr>
          <p:cNvPr id="3" name="Content Placeholder 2"/>
          <p:cNvSpPr>
            <a:spLocks noGrp="1"/>
          </p:cNvSpPr>
          <p:nvPr>
            <p:ph idx="1"/>
          </p:nvPr>
        </p:nvSpPr>
        <p:spPr>
          <a:xfrm>
            <a:off x="1636873" y="1818798"/>
            <a:ext cx="8915399" cy="4159092"/>
          </a:xfrm>
        </p:spPr>
        <p:txBody>
          <a:bodyPr numCol="2">
            <a:normAutofit fontScale="92500" lnSpcReduction="10000"/>
          </a:bodyPr>
          <a:lstStyle/>
          <a:p>
            <a:pPr marL="0" indent="0">
              <a:buNone/>
            </a:pPr>
            <a:r>
              <a:rPr lang="en-US" dirty="0">
                <a:solidFill>
                  <a:schemeClr val="bg1"/>
                </a:solidFill>
              </a:rPr>
              <a:t>After completing this lesson, you should be able to do the </a:t>
            </a:r>
            <a:r>
              <a:rPr lang="en-ZA" dirty="0">
                <a:solidFill>
                  <a:schemeClr val="bg1"/>
                </a:solidFill>
              </a:rPr>
              <a:t>following:</a:t>
            </a:r>
          </a:p>
          <a:p>
            <a:r>
              <a:rPr lang="en-US" dirty="0">
                <a:solidFill>
                  <a:schemeClr val="bg1"/>
                </a:solidFill>
              </a:rPr>
              <a:t>Use data types similar to DATE that store fractional seconds and track time zones</a:t>
            </a:r>
          </a:p>
          <a:p>
            <a:r>
              <a:rPr lang="en-US" dirty="0">
                <a:solidFill>
                  <a:schemeClr val="bg1"/>
                </a:solidFill>
              </a:rPr>
              <a:t>Use data types that store the difference between two </a:t>
            </a:r>
            <a:r>
              <a:rPr lang="en-ZA" dirty="0" err="1">
                <a:solidFill>
                  <a:schemeClr val="bg1"/>
                </a:solidFill>
              </a:rPr>
              <a:t>datetime</a:t>
            </a:r>
            <a:r>
              <a:rPr lang="en-ZA" dirty="0">
                <a:solidFill>
                  <a:schemeClr val="bg1"/>
                </a:solidFill>
              </a:rPr>
              <a:t> values</a:t>
            </a:r>
          </a:p>
          <a:p>
            <a:r>
              <a:rPr lang="en-US" dirty="0">
                <a:solidFill>
                  <a:schemeClr val="bg1"/>
                </a:solidFill>
              </a:rPr>
              <a:t>Use the following </a:t>
            </a:r>
            <a:r>
              <a:rPr lang="en-US" dirty="0" err="1">
                <a:solidFill>
                  <a:schemeClr val="bg1"/>
                </a:solidFill>
              </a:rPr>
              <a:t>datetime</a:t>
            </a:r>
            <a:r>
              <a:rPr lang="en-US" dirty="0">
                <a:solidFill>
                  <a:schemeClr val="bg1"/>
                </a:solidFill>
              </a:rPr>
              <a:t> functions:</a:t>
            </a:r>
          </a:p>
          <a:p>
            <a:pPr marL="0" indent="0">
              <a:buNone/>
            </a:pPr>
            <a:r>
              <a:rPr lang="en-ZA" dirty="0"/>
              <a:t>– CURRENT_DATE</a:t>
            </a:r>
          </a:p>
          <a:p>
            <a:pPr marL="0" indent="0">
              <a:buNone/>
            </a:pPr>
            <a:r>
              <a:rPr lang="en-ZA" dirty="0"/>
              <a:t>– CURRENT_TIMESTAMP</a:t>
            </a:r>
          </a:p>
          <a:p>
            <a:pPr marL="0" indent="0">
              <a:buNone/>
            </a:pPr>
            <a:r>
              <a:rPr lang="en-ZA" dirty="0"/>
              <a:t>– LOCALTIMESTAMP</a:t>
            </a:r>
          </a:p>
          <a:p>
            <a:pPr marL="0" indent="404336">
              <a:buNone/>
            </a:pPr>
            <a:r>
              <a:rPr lang="en-ZA" dirty="0"/>
              <a:t>– DBTIMEZONE</a:t>
            </a:r>
          </a:p>
          <a:p>
            <a:pPr marL="0" indent="404336">
              <a:buNone/>
            </a:pPr>
            <a:r>
              <a:rPr lang="en-ZA" dirty="0"/>
              <a:t>– SESSIONTIMEZONE</a:t>
            </a:r>
          </a:p>
          <a:p>
            <a:pPr marL="0" indent="404336">
              <a:buNone/>
            </a:pPr>
            <a:r>
              <a:rPr lang="en-ZA" dirty="0"/>
              <a:t>– EXTRACT</a:t>
            </a:r>
          </a:p>
          <a:p>
            <a:pPr marL="0" indent="404336">
              <a:buNone/>
            </a:pPr>
            <a:r>
              <a:rPr lang="en-ZA" dirty="0"/>
              <a:t>– TZ_OFFSET</a:t>
            </a:r>
          </a:p>
          <a:p>
            <a:pPr marL="0" indent="404336">
              <a:buNone/>
            </a:pPr>
            <a:r>
              <a:rPr lang="en-ZA" dirty="0"/>
              <a:t>– FROM_TZ</a:t>
            </a:r>
          </a:p>
          <a:p>
            <a:pPr marL="0" indent="404336">
              <a:buNone/>
            </a:pPr>
            <a:r>
              <a:rPr lang="en-ZA" dirty="0"/>
              <a:t>– TO_TIMESTAMP</a:t>
            </a:r>
          </a:p>
          <a:p>
            <a:pPr marL="0" indent="404336">
              <a:buNone/>
            </a:pPr>
            <a:r>
              <a:rPr lang="en-ZA" dirty="0"/>
              <a:t>– TO_YMINTERVAL</a:t>
            </a:r>
          </a:p>
          <a:p>
            <a:pPr marL="0" indent="404336">
              <a:buNone/>
            </a:pPr>
            <a:r>
              <a:rPr lang="en-ZA" dirty="0"/>
              <a:t>– TO_DSINTERVAL</a:t>
            </a:r>
            <a:endParaRPr lang="en-ZA" dirty="0">
              <a:solidFill>
                <a:schemeClr val="bg1"/>
              </a:solidFill>
            </a:endParaRPr>
          </a:p>
        </p:txBody>
      </p:sp>
    </p:spTree>
    <p:extLst>
      <p:ext uri="{BB962C8B-B14F-4D97-AF65-F5344CB8AC3E}">
        <p14:creationId xmlns:p14="http://schemas.microsoft.com/office/powerpoint/2010/main" val="37065141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36652" y="564215"/>
            <a:ext cx="8915399" cy="1330714"/>
          </a:xfrm>
        </p:spPr>
        <p:txBody>
          <a:bodyPr/>
          <a:lstStyle/>
          <a:p>
            <a:pPr algn="ctr"/>
            <a:r>
              <a:rPr lang="en-ZA" b="1" dirty="0"/>
              <a:t>TIME_ZONES</a:t>
            </a:r>
            <a:endParaRPr lang="en-ZA" dirty="0"/>
          </a:p>
        </p:txBody>
      </p:sp>
      <p:pic>
        <p:nvPicPr>
          <p:cNvPr id="4" name="Picture 3"/>
          <p:cNvPicPr>
            <a:picLocks noChangeAspect="1"/>
          </p:cNvPicPr>
          <p:nvPr/>
        </p:nvPicPr>
        <p:blipFill>
          <a:blip r:embed="rId2"/>
          <a:stretch>
            <a:fillRect/>
          </a:stretch>
        </p:blipFill>
        <p:spPr>
          <a:xfrm>
            <a:off x="2860383" y="1894927"/>
            <a:ext cx="6467935" cy="4367731"/>
          </a:xfrm>
          <a:prstGeom prst="rect">
            <a:avLst/>
          </a:prstGeom>
        </p:spPr>
      </p:pic>
    </p:spTree>
    <p:extLst>
      <p:ext uri="{BB962C8B-B14F-4D97-AF65-F5344CB8AC3E}">
        <p14:creationId xmlns:p14="http://schemas.microsoft.com/office/powerpoint/2010/main" val="1215458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ZA" b="1" dirty="0"/>
              <a:t>TIME_ZONE Session Parameter</a:t>
            </a:r>
            <a:endParaRPr lang="en-ZA"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67627" y="2230279"/>
            <a:ext cx="8253888" cy="3830866"/>
          </a:xfrm>
        </p:spPr>
      </p:pic>
    </p:spTree>
    <p:extLst>
      <p:ext uri="{BB962C8B-B14F-4D97-AF65-F5344CB8AC3E}">
        <p14:creationId xmlns:p14="http://schemas.microsoft.com/office/powerpoint/2010/main" val="878379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CURRENT_DATE, CURRENT_TIMESTAMP,</a:t>
            </a:r>
            <a:br>
              <a:rPr lang="en-ZA" b="1" dirty="0"/>
            </a:br>
            <a:r>
              <a:rPr lang="en-ZA" b="1" dirty="0"/>
              <a:t>and LOCALTIMESTAMP</a:t>
            </a:r>
            <a:endParaRPr lang="en-ZA" dirty="0"/>
          </a:p>
        </p:txBody>
      </p:sp>
      <p:sp>
        <p:nvSpPr>
          <p:cNvPr id="8" name="Content Placeholder 7"/>
          <p:cNvSpPr>
            <a:spLocks noGrp="1"/>
          </p:cNvSpPr>
          <p:nvPr>
            <p:ph idx="1"/>
          </p:nvPr>
        </p:nvSpPr>
        <p:spPr/>
        <p:txBody>
          <a:bodyPr>
            <a:normAutofit fontScale="92500" lnSpcReduction="10000"/>
          </a:bodyPr>
          <a:lstStyle/>
          <a:p>
            <a:r>
              <a:rPr lang="en-ZA" dirty="0"/>
              <a:t>CURRENT_DATE:</a:t>
            </a:r>
          </a:p>
          <a:p>
            <a:pPr marL="411480" lvl="1" indent="0">
              <a:buNone/>
            </a:pPr>
            <a:r>
              <a:rPr lang="en-US" dirty="0"/>
              <a:t>– Returns the current date from the user session</a:t>
            </a:r>
          </a:p>
          <a:p>
            <a:pPr marL="411480" lvl="1" indent="0">
              <a:buNone/>
            </a:pPr>
            <a:r>
              <a:rPr lang="en-US" dirty="0"/>
              <a:t>– Has a data type of DATE</a:t>
            </a:r>
          </a:p>
          <a:p>
            <a:r>
              <a:rPr lang="en-ZA" dirty="0">
                <a:solidFill>
                  <a:schemeClr val="bg1"/>
                </a:solidFill>
              </a:rPr>
              <a:t>CURRENT_TIMESTAMP:</a:t>
            </a:r>
          </a:p>
          <a:p>
            <a:pPr marL="411480" lvl="1" indent="0">
              <a:buNone/>
            </a:pPr>
            <a:r>
              <a:rPr lang="en-US" dirty="0">
                <a:solidFill>
                  <a:schemeClr val="bg1"/>
                </a:solidFill>
              </a:rPr>
              <a:t>– Returns the current date and time from the user session</a:t>
            </a:r>
          </a:p>
          <a:p>
            <a:pPr marL="411480" lvl="1" indent="0">
              <a:buNone/>
            </a:pPr>
            <a:r>
              <a:rPr lang="en-US" dirty="0">
                <a:solidFill>
                  <a:schemeClr val="bg1"/>
                </a:solidFill>
              </a:rPr>
              <a:t>– Has a data type of TIMESTAMP WITH TIME ZONE</a:t>
            </a:r>
          </a:p>
          <a:p>
            <a:r>
              <a:rPr lang="en-ZA" dirty="0"/>
              <a:t>LOCALTIMESTAMP:</a:t>
            </a:r>
          </a:p>
          <a:p>
            <a:pPr marL="411480" lvl="1" indent="0">
              <a:buNone/>
            </a:pPr>
            <a:r>
              <a:rPr lang="en-US" dirty="0"/>
              <a:t>– Returns the current date and time from the user session</a:t>
            </a:r>
          </a:p>
          <a:p>
            <a:pPr marL="411480" lvl="1" indent="0">
              <a:buNone/>
            </a:pPr>
            <a:r>
              <a:rPr lang="en-US" dirty="0"/>
              <a:t>– Has a data type of TIMESTAMP</a:t>
            </a:r>
            <a:endParaRPr lang="en-ZA" dirty="0"/>
          </a:p>
        </p:txBody>
      </p:sp>
    </p:spTree>
    <p:extLst>
      <p:ext uri="{BB962C8B-B14F-4D97-AF65-F5344CB8AC3E}">
        <p14:creationId xmlns:p14="http://schemas.microsoft.com/office/powerpoint/2010/main" val="37269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endParaRPr lang="en-ZA" dirty="0"/>
          </a:p>
        </p:txBody>
      </p:sp>
      <p:sp>
        <p:nvSpPr>
          <p:cNvPr id="3" name="Content Placeholder 2"/>
          <p:cNvSpPr>
            <a:spLocks noGrp="1"/>
          </p:cNvSpPr>
          <p:nvPr>
            <p:ph idx="1"/>
          </p:nvPr>
        </p:nvSpPr>
        <p:spPr/>
        <p:txBody>
          <a:bodyPr/>
          <a:lstStyle/>
          <a:p>
            <a:r>
              <a:rPr lang="en-US" dirty="0">
                <a:solidFill>
                  <a:schemeClr val="bg1"/>
                </a:solidFill>
              </a:rPr>
              <a:t>Differentiate system privileges from object privileges</a:t>
            </a:r>
          </a:p>
          <a:p>
            <a:r>
              <a:rPr lang="en-ZA" dirty="0">
                <a:solidFill>
                  <a:schemeClr val="bg1"/>
                </a:solidFill>
              </a:rPr>
              <a:t>Grant privileges on tables</a:t>
            </a:r>
          </a:p>
          <a:p>
            <a:r>
              <a:rPr lang="en-ZA" dirty="0">
                <a:solidFill>
                  <a:schemeClr val="bg1"/>
                </a:solidFill>
              </a:rPr>
              <a:t>Grant roles</a:t>
            </a:r>
          </a:p>
          <a:p>
            <a:r>
              <a:rPr lang="en-US" dirty="0">
                <a:solidFill>
                  <a:schemeClr val="bg1"/>
                </a:solidFill>
              </a:rPr>
              <a:t>Distinguish between privileges and roles</a:t>
            </a:r>
            <a:endParaRPr lang="en-ZA" dirty="0">
              <a:solidFill>
                <a:schemeClr val="bg1"/>
              </a:solidFill>
            </a:endParaRPr>
          </a:p>
        </p:txBody>
      </p:sp>
    </p:spTree>
    <p:extLst>
      <p:ext uri="{BB962C8B-B14F-4D97-AF65-F5344CB8AC3E}">
        <p14:creationId xmlns:p14="http://schemas.microsoft.com/office/powerpoint/2010/main" val="3692771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Comparing Date and Time in a Session’s</a:t>
            </a:r>
            <a:br>
              <a:rPr lang="en-US" b="1" dirty="0"/>
            </a:br>
            <a:r>
              <a:rPr lang="en-ZA" b="1" dirty="0"/>
              <a:t>Time Zone</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10553" y="2230280"/>
            <a:ext cx="7168038" cy="2978788"/>
          </a:xfrm>
        </p:spPr>
      </p:pic>
    </p:spTree>
    <p:extLst>
      <p:ext uri="{BB962C8B-B14F-4D97-AF65-F5344CB8AC3E}">
        <p14:creationId xmlns:p14="http://schemas.microsoft.com/office/powerpoint/2010/main" val="1369337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Comparing Date and Time in a Session’s</a:t>
            </a:r>
            <a:br>
              <a:rPr lang="en-US" b="1" dirty="0"/>
            </a:br>
            <a:r>
              <a:rPr lang="en-ZA" b="1" dirty="0"/>
              <a:t>Time Zone</a:t>
            </a:r>
            <a:endParaRPr lang="en-Z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408" y="2070260"/>
            <a:ext cx="8800328" cy="4044791"/>
          </a:xfrm>
          <a:prstGeom prst="rect">
            <a:avLst/>
          </a:prstGeom>
        </p:spPr>
      </p:pic>
    </p:spTree>
    <p:extLst>
      <p:ext uri="{BB962C8B-B14F-4D97-AF65-F5344CB8AC3E}">
        <p14:creationId xmlns:p14="http://schemas.microsoft.com/office/powerpoint/2010/main" val="1515958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71" y="778717"/>
            <a:ext cx="8915399" cy="1330714"/>
          </a:xfrm>
        </p:spPr>
        <p:txBody>
          <a:bodyPr/>
          <a:lstStyle/>
          <a:p>
            <a:pPr algn="ctr"/>
            <a:r>
              <a:rPr lang="en-ZA" b="1" dirty="0"/>
              <a:t>DBTIMEZONE and SESSIONTIMEZONE</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59093" y="2109430"/>
            <a:ext cx="7670958" cy="3355369"/>
          </a:xfrm>
        </p:spPr>
      </p:pic>
    </p:spTree>
    <p:extLst>
      <p:ext uri="{BB962C8B-B14F-4D97-AF65-F5344CB8AC3E}">
        <p14:creationId xmlns:p14="http://schemas.microsoft.com/office/powerpoint/2010/main" val="3081823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TIMESTAMP Data Types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50583" y="1996462"/>
            <a:ext cx="6687978" cy="3966002"/>
          </a:xfrm>
        </p:spPr>
      </p:pic>
    </p:spTree>
    <p:extLst>
      <p:ext uri="{BB962C8B-B14F-4D97-AF65-F5344CB8AC3E}">
        <p14:creationId xmlns:p14="http://schemas.microsoft.com/office/powerpoint/2010/main" val="930613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TIMESTAMP Fields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6257" y="1934261"/>
            <a:ext cx="7316628" cy="3826584"/>
          </a:xfrm>
        </p:spPr>
      </p:pic>
    </p:spTree>
    <p:extLst>
      <p:ext uri="{BB962C8B-B14F-4D97-AF65-F5344CB8AC3E}">
        <p14:creationId xmlns:p14="http://schemas.microsoft.com/office/powerpoint/2010/main" val="662478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Difference Between DATE and TIMESTAMP</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09656" y="1979901"/>
            <a:ext cx="6769829" cy="4100860"/>
          </a:xfrm>
        </p:spPr>
      </p:pic>
    </p:spTree>
    <p:extLst>
      <p:ext uri="{BB962C8B-B14F-4D97-AF65-F5344CB8AC3E}">
        <p14:creationId xmlns:p14="http://schemas.microsoft.com/office/powerpoint/2010/main" val="3826174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Comparing TIMESTAMP Data Types</a:t>
            </a:r>
            <a:endParaRPr lang="en-ZA"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79057" y="2070317"/>
            <a:ext cx="8231028" cy="3361298"/>
          </a:xfrm>
        </p:spPr>
      </p:pic>
    </p:spTree>
    <p:extLst>
      <p:ext uri="{BB962C8B-B14F-4D97-AF65-F5344CB8AC3E}">
        <p14:creationId xmlns:p14="http://schemas.microsoft.com/office/powerpoint/2010/main" val="2940439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INTERVAL Data Types</a:t>
            </a:r>
            <a:endParaRPr lang="en-ZA"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09813" y="1883667"/>
            <a:ext cx="7375207" cy="4368476"/>
          </a:xfrm>
        </p:spPr>
      </p:pic>
    </p:spTree>
    <p:extLst>
      <p:ext uri="{BB962C8B-B14F-4D97-AF65-F5344CB8AC3E}">
        <p14:creationId xmlns:p14="http://schemas.microsoft.com/office/powerpoint/2010/main" val="857933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dirty="0"/>
              <a:t>INTERVAL Fields</a:t>
            </a:r>
            <a:endParaRPr lang="en-ZA"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6233" y="2017178"/>
            <a:ext cx="7716678" cy="3707387"/>
          </a:xfrm>
        </p:spPr>
      </p:pic>
    </p:spTree>
    <p:extLst>
      <p:ext uri="{BB962C8B-B14F-4D97-AF65-F5344CB8AC3E}">
        <p14:creationId xmlns:p14="http://schemas.microsoft.com/office/powerpoint/2010/main" val="39726836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INTERVAL YEAR TO MONTH: Example</a:t>
            </a:r>
            <a:endParaRPr lang="en-ZA"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04813" y="1973269"/>
            <a:ext cx="7579518" cy="3509239"/>
          </a:xfrm>
        </p:spPr>
      </p:pic>
    </p:spTree>
    <p:extLst>
      <p:ext uri="{BB962C8B-B14F-4D97-AF65-F5344CB8AC3E}">
        <p14:creationId xmlns:p14="http://schemas.microsoft.com/office/powerpoint/2010/main" val="412304128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3041</Words>
  <Application>Microsoft Office PowerPoint</Application>
  <PresentationFormat>Widescreen</PresentationFormat>
  <Paragraphs>333</Paragraphs>
  <Slides>110</Slides>
  <Notes>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110</vt:i4>
      </vt:variant>
    </vt:vector>
  </HeadingPairs>
  <TitlesOfParts>
    <vt:vector size="119" baseType="lpstr">
      <vt:lpstr>Arial</vt:lpstr>
      <vt:lpstr>Calibri</vt:lpstr>
      <vt:lpstr>Calibri Light</vt:lpstr>
      <vt:lpstr>Courier New</vt:lpstr>
      <vt:lpstr>Tw Cen MT</vt:lpstr>
      <vt:lpstr>Office Theme</vt:lpstr>
      <vt:lpstr>1_Office Theme</vt:lpstr>
      <vt:lpstr>Circuit</vt:lpstr>
      <vt:lpstr>Visio.Drawing.15</vt:lpstr>
      <vt:lpstr>CMPG321 Advanced Databases</vt:lpstr>
      <vt:lpstr>Attendance of 26 August</vt:lpstr>
      <vt:lpstr>Semester Test</vt:lpstr>
      <vt:lpstr>CMPG321 Advanced Databases</vt:lpstr>
      <vt:lpstr>CMPG321 – HW Exercise</vt:lpstr>
      <vt:lpstr>CMPG321 – HW Exercise</vt:lpstr>
      <vt:lpstr>Additional SQL (SQL Fundamentals 2)</vt:lpstr>
      <vt:lpstr>1 – Controlling User Access</vt:lpstr>
      <vt:lpstr>Outcomes</vt:lpstr>
      <vt:lpstr>Privileges</vt:lpstr>
      <vt:lpstr>Privileges</vt:lpstr>
      <vt:lpstr>Privileges</vt:lpstr>
      <vt:lpstr>System Privileges</vt:lpstr>
      <vt:lpstr>Creating Users</vt:lpstr>
      <vt:lpstr>User System Privileges</vt:lpstr>
      <vt:lpstr>What Is a Role?</vt:lpstr>
      <vt:lpstr>Creating and Granting Privileges to a Role</vt:lpstr>
      <vt:lpstr>Changing Your Password</vt:lpstr>
      <vt:lpstr>Object Privileges</vt:lpstr>
      <vt:lpstr>Granting Object Privileges</vt:lpstr>
      <vt:lpstr>Passing On Your Privileges</vt:lpstr>
      <vt:lpstr>Revoking Object Privileges</vt:lpstr>
      <vt:lpstr>Summary</vt:lpstr>
      <vt:lpstr>2 – Managing Schema Objects</vt:lpstr>
      <vt:lpstr>Outcomes</vt:lpstr>
      <vt:lpstr>ALTER TABLE Statement</vt:lpstr>
      <vt:lpstr>ALTER TABLE Statement</vt:lpstr>
      <vt:lpstr>Adding a Constraint Syntax</vt:lpstr>
      <vt:lpstr>ON DELETE CASCADE</vt:lpstr>
      <vt:lpstr>Dropping a Constraint</vt:lpstr>
      <vt:lpstr>Disabling Constraints</vt:lpstr>
      <vt:lpstr>Cascading Constraints</vt:lpstr>
      <vt:lpstr>Renaming Table Columns and Constraints</vt:lpstr>
      <vt:lpstr>Overview of Indexes</vt:lpstr>
      <vt:lpstr>CREATE INDEX with the CREATE TABLE Statement</vt:lpstr>
      <vt:lpstr>Function-Based Indexes</vt:lpstr>
      <vt:lpstr>DROP TABLE … PURGE</vt:lpstr>
      <vt:lpstr>Summary</vt:lpstr>
      <vt:lpstr>3 – Managing Objects with Data Dictionary Views</vt:lpstr>
      <vt:lpstr>Outcomes</vt:lpstr>
      <vt:lpstr>Privileges</vt:lpstr>
      <vt:lpstr>Data Dictionary</vt:lpstr>
      <vt:lpstr>Data Dictionary Structure</vt:lpstr>
      <vt:lpstr>How to Use the Dictionary Views</vt:lpstr>
      <vt:lpstr>USER_OBJECTS and ALL_OBJECTS Views</vt:lpstr>
      <vt:lpstr>USER_OBJECTS View</vt:lpstr>
      <vt:lpstr>Querying the dictionary views for the following:</vt:lpstr>
      <vt:lpstr>USER_CONSTRAINTS: Example</vt:lpstr>
      <vt:lpstr>Querying USER_CONS_COLUMNS</vt:lpstr>
      <vt:lpstr>Querying dictionary views</vt:lpstr>
      <vt:lpstr>Querying the dictionary views for the following:</vt:lpstr>
      <vt:lpstr>Querying the dictionary views for the following:</vt:lpstr>
      <vt:lpstr>USER_INDEXES: Examples</vt:lpstr>
      <vt:lpstr>Querying USER_IND_COLUMNS</vt:lpstr>
      <vt:lpstr>Synonym Information</vt:lpstr>
      <vt:lpstr>Adding Comments to a Table</vt:lpstr>
      <vt:lpstr>Summary</vt:lpstr>
      <vt:lpstr>4 – Manipulating Large DATA SETS</vt:lpstr>
      <vt:lpstr>Outcomes</vt:lpstr>
      <vt:lpstr>Using Subqueries to Manipulate Data</vt:lpstr>
      <vt:lpstr>PowerPoint Presentation</vt:lpstr>
      <vt:lpstr>Retrieving Data Using a Subquery as Source</vt:lpstr>
      <vt:lpstr>PowerPoint Presentation</vt:lpstr>
      <vt:lpstr>Inserting Using a Subquery as a Target</vt:lpstr>
      <vt:lpstr>Inserting Using a Subquery as a Target(Cont)</vt:lpstr>
      <vt:lpstr>Using the WITH CHECK OPTION Keyword on DML Statements</vt:lpstr>
      <vt:lpstr>Overview of the Explicit Default Feature</vt:lpstr>
      <vt:lpstr>Using Explicit Default Values</vt:lpstr>
      <vt:lpstr>Copying Rows from Another Table</vt:lpstr>
      <vt:lpstr>(SQL FUnd2-5) EXTRACT</vt:lpstr>
      <vt:lpstr>Overview of Multitable INSERT Statements</vt:lpstr>
      <vt:lpstr>Overview of Multitable INSERT Statements</vt:lpstr>
      <vt:lpstr>Types of Multitable INSERT Statements</vt:lpstr>
      <vt:lpstr>Multitable INSERT Statements</vt:lpstr>
      <vt:lpstr>Unconditional INSERT ALL</vt:lpstr>
      <vt:lpstr>Unconditional INSERT ALL</vt:lpstr>
      <vt:lpstr>Conditional INSERT ALL: Example</vt:lpstr>
      <vt:lpstr>Conditional INSERT ALL</vt:lpstr>
      <vt:lpstr>Conditional INSERT FIRST: Example</vt:lpstr>
      <vt:lpstr>Conditional INSERT FIRST</vt:lpstr>
      <vt:lpstr>MERGE Statement</vt:lpstr>
      <vt:lpstr>MERGE Statement Syntax</vt:lpstr>
      <vt:lpstr>MERGE Statement Syntax</vt:lpstr>
      <vt:lpstr>Summary</vt:lpstr>
      <vt:lpstr>5 – Managing Data in Different time zones</vt:lpstr>
      <vt:lpstr>Outcomes</vt:lpstr>
      <vt:lpstr>TIME_ZONES</vt:lpstr>
      <vt:lpstr>TIME_ZONE Session Parameter</vt:lpstr>
      <vt:lpstr>CURRENT_DATE, CURRENT_TIMESTAMP, and LOCALTIMESTAMP</vt:lpstr>
      <vt:lpstr>Comparing Date and Time in a Session’s Time Zone</vt:lpstr>
      <vt:lpstr>Comparing Date and Time in a Session’s Time Zone</vt:lpstr>
      <vt:lpstr>DBTIMEZONE and SESSIONTIMEZONE</vt:lpstr>
      <vt:lpstr>TIMESTAMP Data Types</vt:lpstr>
      <vt:lpstr>TIMESTAMP Fields</vt:lpstr>
      <vt:lpstr>Difference Between DATE and TIMESTAMP</vt:lpstr>
      <vt:lpstr>Comparing TIMESTAMP Data Types</vt:lpstr>
      <vt:lpstr>INTERVAL Data Types</vt:lpstr>
      <vt:lpstr>INTERVAL Fields</vt:lpstr>
      <vt:lpstr>INTERVAL YEAR TO MONTH: Example</vt:lpstr>
      <vt:lpstr>INTERVAL DAY TO SECOND Data Type: Example</vt:lpstr>
      <vt:lpstr>EXTRACT</vt:lpstr>
      <vt:lpstr>TZ_OFFSET</vt:lpstr>
      <vt:lpstr>TO_TIMESTAMP</vt:lpstr>
      <vt:lpstr>TO_DSINTERVAL</vt:lpstr>
      <vt:lpstr>Daylight Saving Time</vt:lpstr>
      <vt:lpstr>Summary</vt:lpstr>
      <vt:lpstr>CMPG321 – Merge All - HW Challenge</vt:lpstr>
      <vt:lpstr>CMPG321 – Merge All - HW Challenge</vt:lpstr>
      <vt:lpstr>Semester Test</vt:lpstr>
      <vt:lpstr>CMPG321</vt:lpstr>
    </vt:vector>
  </TitlesOfParts>
  <Company>North-West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CMPG321 –    ADVANCED DATABASES</dc:title>
  <dc:creator>Jaco Pretorius</dc:creator>
  <cp:lastModifiedBy>Henri Van Rensburg</cp:lastModifiedBy>
  <cp:revision>44</cp:revision>
  <dcterms:created xsi:type="dcterms:W3CDTF">2023-08-10T11:58:29Z</dcterms:created>
  <dcterms:modified xsi:type="dcterms:W3CDTF">2024-09-02T08:52:24Z</dcterms:modified>
</cp:coreProperties>
</file>